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4"/>
  </p:notesMasterIdLst>
  <p:sldIdLst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29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MZatha0jrLF/d3pY72ybg==" hashData="LINaxXEhXjMpoTYKLrLRJFDGgn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626" autoAdjust="0"/>
  </p:normalViewPr>
  <p:slideViewPr>
    <p:cSldViewPr snapToGrid="0" snapToObjects="1" showGuides="1">
      <p:cViewPr>
        <p:scale>
          <a:sx n="100" d="100"/>
          <a:sy n="100" d="100"/>
        </p:scale>
        <p:origin x="-702" y="-462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88DC-AD50-443E-9F8B-804258FA93A2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90B4-7DB2-4AFF-B22C-E02D9D26F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90B4-7DB2-4AFF-B22C-E02D9D26F7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zh-TW" smtClean="0"/>
              <a:t>讓人們不討厭你</a:t>
            </a:r>
            <a:r>
              <a:rPr lang="en-US" altLang="zh-TW" smtClean="0"/>
              <a:t> </a:t>
            </a:r>
            <a:r>
              <a:rPr lang="zh-TW" altLang="zh-TW" smtClean="0"/>
              <a:t>人們就會喜歡你</a:t>
            </a:r>
            <a:r>
              <a:rPr lang="en-US" altLang="zh-TW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善用時間 分享學習教育改變我就是最好的見證</a:t>
            </a:r>
            <a:r>
              <a:rPr lang="en-US" altLang="zh-TW" smtClean="0"/>
              <a:t> </a:t>
            </a:r>
            <a:endParaRPr lang="zh-TW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 </a:t>
            </a:r>
            <a:endParaRPr lang="zh-TW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zh-TW" smtClean="0"/>
              <a:t>連續習慣</a:t>
            </a:r>
            <a:r>
              <a:rPr lang="en-US" altLang="zh-TW" smtClean="0"/>
              <a:t>21</a:t>
            </a:r>
            <a:r>
              <a:rPr lang="zh-TW" altLang="zh-TW" smtClean="0"/>
              <a:t>天養成增加新名單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zh-TW" smtClean="0"/>
              <a:t>就會產生吸引力法則</a:t>
            </a:r>
            <a:r>
              <a:rPr lang="en-US" altLang="zh-TW" smtClean="0"/>
              <a:t> </a:t>
            </a:r>
            <a:r>
              <a:rPr lang="zh-TW" altLang="zh-TW" smtClean="0"/>
              <a:t>就會有人主動</a:t>
            </a:r>
            <a:r>
              <a:rPr lang="zh-TW" altLang="en-US" smtClean="0"/>
              <a:t>靠近我們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 給予我們名單</a:t>
            </a:r>
            <a:endParaRPr lang="zh-TW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每天執行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表格化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實際執行落實化</a:t>
            </a: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主動關心人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問候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打招呼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揪團購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買東西拿名片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LINE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搖微信</a:t>
            </a:r>
            <a:endParaRPr lang="zh-TW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從關心的人當中邀約見面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與朋友喝下午茶吃飯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              </a:t>
            </a: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中午休息與同事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聊天</a:t>
            </a:r>
            <a:endParaRPr lang="zh-TW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早晚左右鄰居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談八卦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增加兩個新名單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透過朋友介紹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習慣與身邊的每一個人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say hi 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及讚美</a:t>
            </a:r>
            <a:endParaRPr lang="zh-TW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 </a:t>
            </a:r>
            <a:endParaRPr lang="zh-TW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6C375CF1-D55D-4BC3-97A0-72AF08C1DDAD}" type="slidenum">
              <a:rPr kumimoji="0" lang="zh-TW" altLang="en-US" smtClean="0">
                <a:latin typeface="Calibri" pitchFamily="34" charset="0"/>
              </a:rPr>
              <a:pPr eaLnBrk="1" hangingPunct="1"/>
              <a:t>29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050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057" y="696157"/>
            <a:ext cx="2571887" cy="34273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472" y="4343508"/>
            <a:ext cx="5477187" cy="410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92F21325-C9C0-4C6E-BC6B-0A5E5E86D366}" type="datetime1">
              <a:rPr kumimoji="0" lang="en-US" altLang="zh-TW" smtClean="0">
                <a:ea typeface="SimSun" pitchFamily="2" charset="-122"/>
              </a:rPr>
              <a:pPr eaLnBrk="1" hangingPunct="1"/>
              <a:t>5/6/2015</a:t>
            </a:fld>
            <a:endParaRPr kumimoji="0" lang="en-US" altLang="zh-TW" smtClean="0">
              <a:ea typeface="SimSun" pitchFamily="2" charset="-122"/>
            </a:endParaRPr>
          </a:p>
        </p:txBody>
      </p:sp>
      <p:sp>
        <p:nvSpPr>
          <p:cNvPr id="44037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kumimoji="0" lang="en-US" altLang="zh-TW" smtClean="0">
              <a:ea typeface="SimSun" pitchFamily="2" charset="-122"/>
            </a:endParaRPr>
          </a:p>
        </p:txBody>
      </p:sp>
      <p:sp>
        <p:nvSpPr>
          <p:cNvPr id="4403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endParaRPr kumimoji="0" lang="en-US" altLang="zh-TW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D84FC0D2-037F-46C4-88F7-3802EB6C6A72}" type="slidenum">
              <a:rPr kumimoji="0" lang="en-US" altLang="zh-CN" smtClean="0">
                <a:ea typeface="SimSun" pitchFamily="2" charset="-122"/>
              </a:rPr>
              <a:pPr eaLnBrk="1" hangingPunct="1"/>
              <a:t>25</a:t>
            </a:fld>
            <a:endParaRPr kumimoji="0"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5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8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2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5" y="4760050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09888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37E4-77E1-42F2-99C5-FCDFCA3BC2E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1711-2694-4816-9DE3-E25E21D15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3855"/>
            <a:ext cx="9144001" cy="53875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>
              <a:solidFill>
                <a:schemeClr val="accent4">
                  <a:lumMod val="50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3455" y="-40698"/>
            <a:ext cx="7772400" cy="1101725"/>
          </a:xfrm>
        </p:spPr>
        <p:txBody>
          <a:bodyPr/>
          <a:lstStyle/>
          <a:p>
            <a:r>
              <a:rPr lang="zh-TW" altLang="en-US" sz="5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擴展國際市</a:t>
            </a:r>
            <a:r>
              <a:rPr lang="zh-TW" altLang="en-US" sz="5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埸</a:t>
            </a:r>
            <a:r>
              <a:rPr lang="en-US" altLang="zh-TW" sz="5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5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4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Develop International Business</a:t>
            </a:r>
            <a:endParaRPr lang="en-US" sz="40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545821"/>
            <a:ext cx="2433195" cy="249172"/>
          </a:xfrm>
          <a:prstGeom prst="rect">
            <a:avLst/>
          </a:prstGeom>
        </p:spPr>
      </p:pic>
      <p:pic>
        <p:nvPicPr>
          <p:cNvPr id="12" name="Picture 2" descr="M:\Events\Convention\Annual Convention\HKConv15\Event Logo\HK_CH_S Logo_0315-01.png"/>
          <p:cNvPicPr>
            <a:picLocks noChangeAspect="1" noChangeArrowheads="1"/>
          </p:cNvPicPr>
          <p:nvPr/>
        </p:nvPicPr>
        <p:blipFill>
          <a:blip r:embed="rId4"/>
          <a:srcRect t="20181" b="19470"/>
          <a:stretch>
            <a:fillRect/>
          </a:stretch>
        </p:blipFill>
        <p:spPr bwMode="auto">
          <a:xfrm>
            <a:off x="7688142" y="3882306"/>
            <a:ext cx="1324811" cy="112103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251" t="3555" r="23919"/>
          <a:stretch/>
        </p:blipFill>
        <p:spPr>
          <a:xfrm>
            <a:off x="623455" y="1477649"/>
            <a:ext cx="2506856" cy="31586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12497" y="2400400"/>
            <a:ext cx="5688012" cy="172759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TW" altLang="en-US" sz="3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副總裁級</a:t>
            </a:r>
            <a:endParaRPr lang="en-US" altLang="zh-TW" sz="36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36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Field Vice President </a:t>
            </a:r>
            <a:endParaRPr lang="zh-CN" altLang="en-US" sz="36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57206" y="1455206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6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周</a:t>
            </a:r>
            <a:r>
              <a:rPr lang="zh-TW" altLang="en-US" sz="6800" b="1" dirty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德</a:t>
            </a:r>
            <a:r>
              <a:rPr lang="zh-TW" altLang="en-US" sz="6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麟</a:t>
            </a:r>
            <a:endParaRPr lang="zh-TW" altLang="en-US" sz="6800" b="1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08252" y="3638550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HK$276,000</a:t>
            </a:r>
            <a:endParaRPr lang="en-US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HK$276,000 </a:t>
            </a:r>
            <a:r>
              <a:rPr lang="en-US" sz="2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" y="4617267"/>
            <a:ext cx="85904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港超連鎖店主的</a:t>
            </a:r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4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39715" y="117873"/>
            <a:ext cx="8785225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ts val="800"/>
              </a:spcBef>
              <a:buFont typeface="Wingdings 2" pitchFamily="18" charset="2"/>
              <a:buNone/>
            </a:pPr>
            <a:r>
              <a:rPr lang="en-US" altLang="zh-TW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		</a:t>
            </a:r>
            <a:r>
              <a:rPr lang="zh-TW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擴展國際市埸的啟動</a:t>
            </a: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方式</a:t>
            </a:r>
            <a:r>
              <a:rPr lang="en-US" altLang="zh-TW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</a:p>
          <a:p>
            <a:pPr algn="ctr" eaLnBrk="1" hangingPunct="1">
              <a:spcBef>
                <a:spcPts val="800"/>
              </a:spcBef>
              <a:buFont typeface="Wingdings 2" pitchFamily="18" charset="2"/>
              <a:buNone/>
            </a:pP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How to Start the International Business Development</a:t>
            </a:r>
            <a:endParaRPr lang="en-US" altLang="zh-TW" sz="28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從本地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本國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開始</a:t>
            </a:r>
            <a:r>
              <a:rPr lang="en-US" altLang="zh-TW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</a:t>
            </a: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Start from your own market</a:t>
            </a:r>
            <a:endParaRPr lang="en-US" altLang="zh-TW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24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人脈</a:t>
            </a:r>
            <a:r>
              <a:rPr lang="zh-TW" altLang="en-AU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及早舖路 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社群媒體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各式组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織</a:t>
            </a:r>
            <a:r>
              <a:rPr lang="en-US" altLang="zh-TW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Network-social media/different organizations</a:t>
            </a:r>
            <a:endParaRPr lang="zh-TW" altLang="en-AU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AU" altLang="en-US" sz="24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團隊協商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及規畫啟動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計畫 </a:t>
            </a:r>
            <a:r>
              <a:rPr lang="en-AU" alt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Team negotiation and set the started plan</a:t>
            </a:r>
            <a:endParaRPr lang="en-AU" altLang="en-US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企業家/老闆</a:t>
            </a:r>
            <a:r>
              <a:rPr lang="zh-TW" altLang="en-AU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心態 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肯付代價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體力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心力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財力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endParaRPr lang="en-US" altLang="zh-TW" sz="2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Entrepreneur attitude -  willing to pay effort and money</a:t>
            </a:r>
            <a:endParaRPr lang="en-AU" altLang="en-US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zh-TW" altLang="en-AU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r>
              <a:rPr lang="zh-TW" altLang="en-AU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</a:t>
            </a:r>
            <a:endParaRPr lang="en-AU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	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 flipV="1">
            <a:off x="685801" y="-536973"/>
            <a:ext cx="5826125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AU" altLang="en-US" sz="4400" b="1">
                <a:solidFill>
                  <a:srgbClr val="000000"/>
                </a:solidFill>
                <a:ea typeface="SimSun" pitchFamily="2" charset="-122"/>
              </a:rPr>
              <a:t> </a:t>
            </a:r>
            <a:endParaRPr lang="en-US" altLang="en-US" sz="440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eaLnBrk="1" hangingPunct="1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88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23455" y="1617664"/>
            <a:ext cx="8801100" cy="316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AU" altLang="en-US" sz="36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本國</a:t>
            </a:r>
            <a:r>
              <a:rPr lang="en-AU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36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本地有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持續發展及規畫</a:t>
            </a:r>
            <a:r>
              <a:rPr lang="zh-TW" altLang="en-US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最重要</a:t>
            </a:r>
            <a:endParaRPr lang="en-US" altLang="zh-TW" sz="36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Has local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sustainable development and planning </a:t>
            </a:r>
            <a:endParaRPr lang="en-US" altLang="zh-TW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AU" altLang="en-US" sz="36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本國</a:t>
            </a:r>
            <a:r>
              <a:rPr lang="en-AU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36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本地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要</a:t>
            </a:r>
            <a:r>
              <a:rPr lang="en-AU" altLang="en-US" sz="36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有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領導人留守</a:t>
            </a:r>
            <a:r>
              <a:rPr lang="en-US" altLang="zh-TW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不可捨本逐</a:t>
            </a:r>
            <a:r>
              <a:rPr lang="zh-TW" altLang="en-US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末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Local leaders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should stay, cannot forget the original purpose</a:t>
            </a:r>
            <a:endParaRPr lang="en-US" sz="24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endParaRPr lang="en-US" altLang="zh-TW" sz="36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ts val="6000"/>
              </a:lnSpc>
              <a:spcBef>
                <a:spcPts val="800"/>
              </a:spcBef>
            </a:pPr>
            <a:endParaRPr lang="en-US" altLang="zh-TW" sz="4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623455" y="64077"/>
            <a:ext cx="7772400" cy="1101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擴展國際市埸</a:t>
            </a:r>
            <a:r>
              <a:rPr lang="en-US" altLang="zh-TW" sz="5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5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4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Develop International Business</a:t>
            </a:r>
            <a:endParaRPr lang="en-US" sz="4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631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6224" y="208756"/>
            <a:ext cx="88677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國際團隊組織發展</a:t>
            </a:r>
            <a:r>
              <a:rPr lang="zh-TW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策略</a:t>
            </a:r>
            <a:endParaRPr lang="en-US" altLang="zh-TW" sz="4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Strategy of International Team Development</a:t>
            </a:r>
            <a:endParaRPr lang="zh-TW" altLang="en-US" sz="32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培養領袖</a:t>
            </a:r>
            <a:r>
              <a:rPr lang="en-US" altLang="zh-TW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</a:t>
            </a:r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Leadership Training</a:t>
            </a:r>
            <a:endParaRPr lang="en-US" altLang="zh-TW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4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建立團隊</a:t>
            </a:r>
            <a:r>
              <a:rPr lang="zh-TW" altLang="en-US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互助</a:t>
            </a:r>
            <a:r>
              <a:rPr lang="en-US" altLang="zh-TW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Cross-team</a:t>
            </a:r>
            <a:endParaRPr lang="en-US" altLang="zh-TW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fr-CA" sz="4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帶入</a:t>
            </a:r>
            <a:r>
              <a:rPr lang="en-US" altLang="zh-TW" sz="4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NMTSS</a:t>
            </a:r>
            <a:r>
              <a:rPr lang="zh-TW" altLang="fr-CA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系統</a:t>
            </a:r>
            <a:r>
              <a:rPr lang="fr-CA" altLang="zh-TW" sz="4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fr-CA" altLang="zh-TW" sz="28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Get</a:t>
            </a:r>
            <a:r>
              <a:rPr lang="fr-CA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fr-CA" altLang="zh-TW" sz="28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into</a:t>
            </a:r>
            <a:r>
              <a:rPr lang="fr-CA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the NMTSS System</a:t>
            </a:r>
            <a:endParaRPr lang="en-US" altLang="zh-TW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endParaRPr lang="en-AU" altLang="zh-TW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AU" altLang="en-US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687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07951" y="0"/>
            <a:ext cx="8856663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培養領袖</a:t>
            </a:r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Leadership Training</a:t>
            </a:r>
            <a:endParaRPr lang="en-US" altLang="zh-TW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"/>
            </a:pPr>
            <a:r>
              <a:rPr lang="zh-TW" altLang="en-US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發掘</a:t>
            </a:r>
            <a:r>
              <a:rPr lang="en-US" altLang="zh-TW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培養</a:t>
            </a:r>
            <a:r>
              <a:rPr lang="zh-TW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要成功的人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Explore / cultivate to succeed </a:t>
            </a:r>
            <a:endParaRPr lang="zh-TW" altLang="fr-CA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Char char=""/>
            </a:pPr>
            <a:r>
              <a:rPr lang="zh-TW" altLang="en-AU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成功的習慣  </a:t>
            </a:r>
            <a:r>
              <a:rPr lang="en-US" altLang="zh-TW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</a:t>
            </a:r>
            <a:r>
              <a:rPr lang="zh-TW" altLang="en-AU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專注目標</a:t>
            </a:r>
            <a:r>
              <a:rPr lang="zh-TW" altLang="en-US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r>
              <a:rPr lang="zh-TW" altLang="en-AU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積極正面</a:t>
            </a:r>
            <a:r>
              <a:rPr lang="zh-TW" altLang="en-US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r>
              <a:rPr lang="zh-TW" altLang="en-AU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感恩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Successful habits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– stay focus, be positive and grateful </a:t>
            </a:r>
            <a:endParaRPr lang="en-US" altLang="zh-TW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AU" altLang="en-US" sz="40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善用現代科技</a:t>
            </a:r>
            <a:r>
              <a:rPr lang="en-AU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</a:t>
            </a:r>
            <a:r>
              <a:rPr lang="en-AU" altLang="en-US" sz="32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掌握團隊動向</a:t>
            </a:r>
            <a:r>
              <a:rPr lang="en-AU" altLang="en-US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生態</a:t>
            </a:r>
            <a:r>
              <a:rPr lang="en-AU" altLang="en-US" sz="2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	</a:t>
            </a:r>
            <a:endParaRPr lang="en-AU" altLang="en-US" sz="22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  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Email / </a:t>
            </a:r>
            <a:r>
              <a:rPr lang="zh-TW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電話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/ Line / </a:t>
            </a:r>
            <a:r>
              <a:rPr lang="en-AU" altLang="en-US" sz="20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WhatsApp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20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WeChat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20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Skype跟進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Leaders</a:t>
            </a:r>
            <a:endParaRPr lang="zh-TW" altLang="en-AU" sz="2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Leverage the  modern technology to master the trend of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team</a:t>
            </a:r>
          </a:p>
          <a:p>
            <a:pPr eaLnBrk="1" hangingPunct="1">
              <a:spcBef>
                <a:spcPts val="800"/>
              </a:spcBef>
            </a:pP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Email, telephone, Line, </a:t>
            </a:r>
            <a:r>
              <a:rPr lang="en-US" sz="2400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Whatsapp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2400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WeChat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Skype</a:t>
            </a:r>
            <a:endParaRPr lang="en-US" sz="24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Times New Roman" pitchFamily="18" charset="0"/>
              <a:buChar char="•"/>
            </a:pPr>
            <a:endParaRPr lang="zh-TW" altLang="en-US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US" altLang="en-US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986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-76200"/>
            <a:ext cx="9766300" cy="26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建立團隊</a:t>
            </a: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互助</a:t>
            </a:r>
            <a:r>
              <a:rPr lang="en-US" altLang="zh-TW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Cross-team</a:t>
            </a:r>
            <a:endParaRPr lang="en-US" altLang="zh-TW" sz="4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當地</a:t>
            </a:r>
            <a:r>
              <a:rPr lang="zh-TW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-上下線 /友線</a:t>
            </a:r>
            <a:r>
              <a:rPr lang="en-AU" altLang="en-US" sz="28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合作</a:t>
            </a:r>
            <a:r>
              <a:rPr lang="zh-TW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，成立地方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核心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Local</a:t>
            </a:r>
            <a:r>
              <a:rPr lang="en-US" altLang="zh-TW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: </a:t>
            </a: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cooperation with up and down/ other lines to build a local core</a:t>
            </a:r>
            <a:endParaRPr lang="zh-TW" altLang="en-US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外地</a:t>
            </a:r>
            <a:r>
              <a:rPr lang="zh-TW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-上下線 /友線</a:t>
            </a:r>
            <a:r>
              <a:rPr lang="en-US" altLang="zh-TW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輪流支援/培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訓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Overseas: </a:t>
            </a:r>
            <a:r>
              <a:rPr lang="en-US" altLang="zh-TW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up and down/ other lines </a:t>
            </a:r>
            <a:r>
              <a:rPr lang="en-US" altLang="zh-TW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provide support and trainings</a:t>
            </a:r>
            <a:endParaRPr lang="zh-TW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AU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en-AU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配搭/</a:t>
            </a:r>
            <a:r>
              <a:rPr lang="en-AU" altLang="en-US" sz="28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合作的氣度</a:t>
            </a:r>
            <a:r>
              <a:rPr lang="en-AU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AU" altLang="en-US" sz="28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招募</a:t>
            </a:r>
            <a:r>
              <a:rPr lang="en-AU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28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培訓</a:t>
            </a:r>
            <a:r>
              <a:rPr lang="en-AU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/帶</a:t>
            </a:r>
            <a:r>
              <a:rPr lang="en-AU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組織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teams 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with the cooperation of tolerance, recruitment / training / 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leading organization</a:t>
            </a:r>
            <a:endParaRPr lang="en-AU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zh-TW" altLang="fr-CA" sz="2800" b="1" dirty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800" b="1" dirty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zh-TW" altLang="en-US" sz="3600" b="1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沒有完美的個人，只有完美的團隊</a:t>
            </a:r>
            <a:r>
              <a:rPr lang="zh-TW" altLang="en-US" sz="3600" b="1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！</a:t>
            </a:r>
            <a:endParaRPr lang="en-US" altLang="zh-TW" sz="3600" b="1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                                   There is no perfect man but perfect team!</a:t>
            </a:r>
            <a:endParaRPr lang="en-US" altLang="zh-TW" sz="2000" b="1" dirty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3200" b="1" dirty="0">
              <a:solidFill>
                <a:srgbClr val="0000FF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AU" altLang="en-US" sz="3200" dirty="0">
              <a:solidFill>
                <a:srgbClr val="0099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839914" y="857250"/>
            <a:ext cx="7304087" cy="19764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500" dirty="0" smtClean="0">
                <a:latin typeface="Calibri"/>
                <a:ea typeface="Heiti TC Light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05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304800" y="571500"/>
            <a:ext cx="853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endParaRPr lang="en-AU" altLang="en-US" sz="3600" b="1">
              <a:solidFill>
                <a:srgbClr val="00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7175" y="-92075"/>
            <a:ext cx="8632825" cy="45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帶</a:t>
            </a:r>
            <a:r>
              <a:rPr lang="zh-TW" altLang="fr-CA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入</a:t>
            </a:r>
            <a:r>
              <a:rPr lang="zh-TW" altLang="fr-CA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系統</a:t>
            </a:r>
            <a:r>
              <a:rPr lang="fr-CA" altLang="zh-TW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Get into the System</a:t>
            </a:r>
            <a:endParaRPr lang="en-AU" altLang="en-US" sz="28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TW" altLang="en-AU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草創期</a:t>
            </a:r>
            <a:r>
              <a:rPr lang="en-AU" altLang="zh-TW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altLang="zh-TW" sz="2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fr-CA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培訓</a:t>
            </a:r>
            <a:r>
              <a:rPr lang="zh-TW" altLang="en-AU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產品</a:t>
            </a:r>
            <a:r>
              <a:rPr lang="zh-TW" altLang="en-AU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/公司/制度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AU" alt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Product Training/ Company/ System</a:t>
            </a:r>
            <a:endParaRPr lang="en-AU" alt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nitial stage 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   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CN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打</a:t>
            </a:r>
            <a:r>
              <a:rPr lang="zh-CN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好基本功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：</a:t>
            </a:r>
            <a:r>
              <a:rPr lang="zh-CN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一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對</a:t>
            </a:r>
            <a:r>
              <a:rPr lang="zh-CN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一、</a:t>
            </a:r>
            <a:r>
              <a:rPr lang="en-US" altLang="zh-CN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ABC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r>
              <a:rPr lang="en-US" altLang="zh-CN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HBP</a:t>
            </a:r>
            <a:r>
              <a:rPr lang="zh-CN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等</a:t>
            </a:r>
            <a:r>
              <a:rPr lang="en-US" altLang="zh-CN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                    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Foundation: 1-1, ABC, HBP</a:t>
            </a:r>
            <a:endParaRPr lang="en-AU" alt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	      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-</a:t>
            </a:r>
            <a:r>
              <a:rPr lang="en-AU" altLang="en-US" sz="24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建立</a:t>
            </a:r>
            <a:r>
              <a:rPr lang="en-AU" altLang="en-US" sz="24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 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歸屬感 </a:t>
            </a:r>
            <a:r>
              <a:rPr lang="en-US" alt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eam and 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belongingness 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building </a:t>
            </a:r>
            <a:r>
              <a:rPr lang="en-US" altLang="zh-TW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NMTSS  -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参與 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NMTSS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NUOT/B5/ECCT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UBP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、</a:t>
            </a:r>
            <a:endParaRPr lang="en-US" altLang="zh-TW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    	</a:t>
            </a:r>
            <a:r>
              <a:rPr lang="en-US" altLang="zh-TW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       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地方研討會</a:t>
            </a:r>
            <a:r>
              <a:rPr lang="en-US" altLang="zh-TW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香港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新加坡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台灣 </a:t>
            </a:r>
            <a:r>
              <a:rPr lang="en-US" altLang="zh-TW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zh-TW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美國大會</a:t>
            </a:r>
            <a:endParaRPr lang="en-US" altLang="zh-TW" sz="2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Participate in NMTSS, NUOT/B5/ECCT, UBP, Local Seminar, HK/SG/TW/US conventions</a:t>
            </a:r>
            <a:endParaRPr lang="en-US" altLang="zh-TW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>		</a:t>
            </a:r>
            <a:r>
              <a:rPr lang="en-US" altLang="en-US" sz="2400" b="1" dirty="0" smtClean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>                   </a:t>
            </a:r>
            <a:r>
              <a:rPr lang="en-AU" altLang="en-US" sz="2600" b="1" dirty="0" err="1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跟著</a:t>
            </a:r>
            <a:r>
              <a:rPr lang="en-AU" altLang="en-US" sz="2600" b="1" dirty="0" err="1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en-AU" altLang="en-US" sz="2600" b="1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2600" b="1" dirty="0" err="1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系統</a:t>
            </a:r>
            <a:r>
              <a:rPr lang="en-AU" altLang="en-US" sz="2600" b="1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lang="en-AU" altLang="en-US" sz="2600" b="1" dirty="0" err="1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公司</a:t>
            </a:r>
            <a:r>
              <a:rPr lang="en-AU" altLang="en-US" sz="2600" b="1" dirty="0" err="1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走</a:t>
            </a:r>
            <a:endParaRPr lang="en-AU" altLang="en-US" sz="2600" b="1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AU" altLang="en-US" sz="2600" b="1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                Follow the team, system and company</a:t>
            </a:r>
            <a:endParaRPr lang="en-AU" altLang="en-US" sz="2600" b="1" dirty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AU" altLang="en-US" sz="3200" b="1" dirty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AU" altLang="en-US" sz="2800" b="1" dirty="0">
              <a:solidFill>
                <a:srgbClr val="000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937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01988" y="3305175"/>
            <a:ext cx="2711450" cy="1585913"/>
            <a:chOff x="3202334" y="94774"/>
            <a:chExt cx="2711216" cy="211502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l="19681" t="15384" r="4831" b="13981"/>
            <a:stretch/>
          </p:blipFill>
          <p:spPr bwMode="auto">
            <a:xfrm>
              <a:off x="3202334" y="112241"/>
              <a:ext cx="2711216" cy="2097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3202334" y="94774"/>
              <a:ext cx="2711216" cy="861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每月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9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場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UBP</a:t>
              </a: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9 </a:t>
              </a: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UBPs per Month </a:t>
              </a:r>
              <a:endParaRPr lang="en-A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2100" y="3327798"/>
            <a:ext cx="2757488" cy="1539478"/>
            <a:chOff x="279172" y="112056"/>
            <a:chExt cx="2758165" cy="20539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8713" t="14779" r="3535" b="12498"/>
            <a:stretch/>
          </p:blipFill>
          <p:spPr bwMode="auto">
            <a:xfrm>
              <a:off x="291875" y="112056"/>
              <a:ext cx="2745462" cy="2053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279172" y="112056"/>
              <a:ext cx="2745462" cy="1231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每月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13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場</a:t>
              </a: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Motives ®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訓練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13 Motives® </a:t>
              </a: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Training </a:t>
              </a:r>
            </a:p>
            <a:p>
              <a:pPr algn="ctr">
                <a:defRPr/>
              </a:pP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per Month </a:t>
              </a:r>
              <a:endParaRPr lang="en-A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16638" y="3293269"/>
            <a:ext cx="2735262" cy="1574006"/>
            <a:chOff x="6129574" y="94774"/>
            <a:chExt cx="2735254" cy="209915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/>
            <a:srcRect l="19052" t="14746" r="4106" b="12147"/>
            <a:stretch/>
          </p:blipFill>
          <p:spPr bwMode="auto">
            <a:xfrm>
              <a:off x="6129574" y="112241"/>
              <a:ext cx="2735254" cy="2081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0" name="TextBox 9"/>
            <p:cNvSpPr txBox="1"/>
            <p:nvPr/>
          </p:nvSpPr>
          <p:spPr>
            <a:xfrm>
              <a:off x="6129574" y="94774"/>
              <a:ext cx="2735254" cy="12313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每季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3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場本地研討會</a:t>
              </a:r>
              <a:endParaRPr lang="en-US" altLang="zh-TW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3 </a:t>
              </a: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Local Seminars</a:t>
              </a:r>
            </a:p>
            <a:p>
              <a:pPr algn="ctr">
                <a:defRPr/>
              </a:pP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Heiti TC Light"/>
                  <a:cs typeface="Calibri"/>
                </a:rPr>
                <a:t>per Quarter </a:t>
              </a:r>
              <a:endParaRPr lang="en-A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5288" y="977106"/>
            <a:ext cx="792321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3B68"/>
              </a:buClr>
              <a:buSzPct val="100000"/>
              <a:tabLst>
                <a:tab pos="1543050" algn="l"/>
                <a:tab pos="1828800" algn="l"/>
              </a:tabLst>
              <a:defRPr/>
            </a:pP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香港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Hong </a:t>
            </a: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Kong	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每月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4</a:t>
            </a: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場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UBP</a:t>
            </a: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4 UBPs per month</a:t>
            </a:r>
          </a:p>
          <a:p>
            <a:pPr marL="1543050" lvl="1">
              <a:buClr>
                <a:srgbClr val="003B68"/>
              </a:buClr>
              <a:buSzPct val="100000"/>
              <a:defRPr/>
            </a:pP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	</a:t>
            </a: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一年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5</a:t>
            </a: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場本地研討會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5 </a:t>
            </a: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local seminars per year</a:t>
            </a:r>
          </a:p>
          <a:p>
            <a:pPr marL="1828800" lvl="1" indent="-285750">
              <a:buClr>
                <a:srgbClr val="003B68"/>
              </a:buClr>
              <a:buSzPct val="100000"/>
              <a:defRPr/>
            </a:pP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	</a:t>
            </a:r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產品訓練、年會、領袖訓練會議</a:t>
            </a:r>
            <a:r>
              <a:rPr lang="en-US" altLang="zh-TW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Product </a:t>
            </a:r>
            <a:r>
              <a:rPr lang="en-US" altLang="zh-TW" sz="22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Training, Annual Convention and Leadership School </a:t>
            </a:r>
            <a:endParaRPr 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100" y="0"/>
            <a:ext cx="7810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會議聯盟系統訓練</a:t>
            </a:r>
            <a:r>
              <a:rPr lang="en-US" altLang="zh-TW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NMTSS</a:t>
            </a: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200" b="1" dirty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Training</a:t>
            </a:r>
            <a:endParaRPr lang="zh-TW" altLang="en-US" sz="3200" b="1" dirty="0">
              <a:solidFill>
                <a:srgbClr val="006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395288" y="2895600"/>
            <a:ext cx="1763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澳洲</a:t>
            </a:r>
            <a:r>
              <a:rPr lang="en-US" altLang="en-US" sz="22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Australia</a:t>
            </a:r>
            <a:endParaRPr lang="en-US" altLang="en-US" sz="22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791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30558"/>
              </p:ext>
            </p:extLst>
          </p:nvPr>
        </p:nvGraphicFramePr>
        <p:xfrm>
          <a:off x="539750" y="1221581"/>
          <a:ext cx="6858000" cy="3409950"/>
        </p:xfrm>
        <a:graphic>
          <a:graphicData uri="http://schemas.openxmlformats.org/drawingml/2006/table">
            <a:tbl>
              <a:tblPr/>
              <a:tblGrid>
                <a:gridCol w="4038600"/>
                <a:gridCol w="2819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Type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每月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Per Month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新超連鎖店主訓練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NUOT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100" dirty="0" smtClean="0"/>
                        <a:t>超連鎖事業簡報會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UBP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本地研討會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Local Seminar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成功五要訣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Basic 5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授證經理級訓練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ECCT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產品訓練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Product Training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網路中心訓練</a:t>
                      </a:r>
                      <a:r>
                        <a:rPr kumimoji="0" lang="en-US" altLang="zh-TW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Webcenter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Training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59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Motives</a:t>
                      </a:r>
                      <a:r>
                        <a:rPr lang="en-US" altLang="zh-TW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anose="020B0604030504040204" pitchFamily="34" charset="-120"/>
                        </a:rPr>
                        <a:t>®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訓練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Motives</a:t>
                      </a:r>
                      <a:r>
                        <a:rPr lang="en-US" altLang="zh-TW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anose="020B0604030504040204" pitchFamily="34" charset="-120"/>
                        </a:rPr>
                        <a:t>®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Training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124</a:t>
                      </a:r>
                      <a:endParaRPr kumimoji="0" lang="zh-TW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A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TLS</a:t>
                      </a:r>
                      <a:r>
                        <a:rPr lang="en-US" altLang="zh-TW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anose="020B0604030504040204" pitchFamily="34" charset="-120"/>
                        </a:rPr>
                        <a:t>®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訓練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TLS </a:t>
                      </a:r>
                      <a:r>
                        <a:rPr lang="en-US" altLang="zh-TW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anose="020B0604030504040204" pitchFamily="34" charset="-120"/>
                        </a:rPr>
                        <a:t>®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Training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114</a:t>
                      </a: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9" marR="91429" marT="34287" marB="342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F4"/>
                    </a:solidFill>
                  </a:tcPr>
                </a:tc>
              </a:tr>
            </a:tbl>
          </a:graphicData>
        </a:graphic>
      </p:graphicFrame>
      <p:sp>
        <p:nvSpPr>
          <p:cNvPr id="21542" name="Rectangle 1"/>
          <p:cNvSpPr>
            <a:spLocks noChangeArrowheads="1"/>
          </p:cNvSpPr>
          <p:nvPr/>
        </p:nvSpPr>
        <p:spPr bwMode="auto">
          <a:xfrm>
            <a:off x="611189" y="913210"/>
            <a:ext cx="1376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台灣 </a:t>
            </a:r>
            <a:r>
              <a:rPr lang="en-US" altLang="zh-TW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Taiwan</a:t>
            </a:r>
            <a:endParaRPr lang="en-US" alt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" y="0"/>
            <a:ext cx="7810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會議聯盟系統訓練</a:t>
            </a:r>
            <a:r>
              <a:rPr lang="en-US" altLang="zh-TW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NMTSS</a:t>
            </a: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200" b="1" dirty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Training</a:t>
            </a:r>
            <a:endParaRPr lang="zh-TW" altLang="en-US" sz="3200" b="1" dirty="0">
              <a:solidFill>
                <a:srgbClr val="006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3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84534"/>
              </p:ext>
            </p:extLst>
          </p:nvPr>
        </p:nvGraphicFramePr>
        <p:xfrm>
          <a:off x="654050" y="1790700"/>
          <a:ext cx="4851400" cy="25487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4708"/>
                <a:gridCol w="2866692"/>
              </a:tblGrid>
              <a:tr h="4800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項目</a:t>
                      </a:r>
                      <a:r>
                        <a:rPr lang="en-US" sz="1400" dirty="0" smtClean="0"/>
                        <a:t>Type </a:t>
                      </a:r>
                      <a:endParaRPr lang="en-US" sz="1400" dirty="0"/>
                    </a:p>
                  </a:txBody>
                  <a:tcPr marL="68582" marR="68582" marT="34289" marB="34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次數</a:t>
                      </a:r>
                      <a:r>
                        <a:rPr lang="en-US" sz="1400" dirty="0" smtClean="0"/>
                        <a:t># of</a:t>
                      </a:r>
                      <a:r>
                        <a:rPr lang="en-US" sz="1400" baseline="0" dirty="0" smtClean="0"/>
                        <a:t> times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(Sep – Dec 2014)</a:t>
                      </a:r>
                      <a:endParaRPr lang="en-US" sz="1400" dirty="0"/>
                    </a:p>
                  </a:txBody>
                  <a:tcPr marL="68582" marR="68582" marT="34289" marB="34289" anchor="ctr"/>
                </a:tc>
              </a:tr>
              <a:tr h="3644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超連鎖事業簡報會</a:t>
                      </a:r>
                      <a:r>
                        <a:rPr lang="en-US" sz="1400" dirty="0" smtClean="0"/>
                        <a:t>UBP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</a:tr>
              <a:tr h="3644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新超連鎖店主訓練</a:t>
                      </a:r>
                      <a:r>
                        <a:rPr lang="en-US" sz="1400" dirty="0" smtClean="0"/>
                        <a:t>NUOT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</a:tr>
              <a:tr h="329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成功五要訣</a:t>
                      </a:r>
                      <a:r>
                        <a:rPr lang="en-US" sz="1400" dirty="0" smtClean="0"/>
                        <a:t>B5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</a:tr>
              <a:tr h="3689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授證經理級訓練</a:t>
                      </a:r>
                      <a:r>
                        <a:rPr lang="en-US" sz="1400" dirty="0" smtClean="0"/>
                        <a:t>ECCT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</a:tr>
              <a:tr h="3953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本地研討會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en-US" sz="1400" dirty="0" smtClean="0"/>
                        <a:t>Local Seminars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2" marR="68582" marT="34289" marB="34289"/>
                </a:tc>
              </a:tr>
            </a:tbl>
          </a:graphicData>
        </a:graphic>
      </p:graphicFrame>
      <p:sp>
        <p:nvSpPr>
          <p:cNvPr id="22554" name="Rectangle 2"/>
          <p:cNvSpPr>
            <a:spLocks noChangeArrowheads="1"/>
          </p:cNvSpPr>
          <p:nvPr/>
        </p:nvSpPr>
        <p:spPr bwMode="auto">
          <a:xfrm>
            <a:off x="501651" y="1275160"/>
            <a:ext cx="1872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新加坡 </a:t>
            </a:r>
            <a:r>
              <a:rPr lang="en-US" altLang="zh-TW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Singapore</a:t>
            </a:r>
            <a:endParaRPr lang="en-US" alt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" y="0"/>
            <a:ext cx="7810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會議聯盟系統訓練</a:t>
            </a:r>
            <a:r>
              <a:rPr lang="en-US" altLang="zh-TW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NMTSS</a:t>
            </a:r>
            <a:r>
              <a:rPr lang="zh-TW" altLang="en-US" sz="32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200" b="1" dirty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Training</a:t>
            </a:r>
            <a:endParaRPr lang="zh-TW" altLang="en-US" sz="3200" b="1" dirty="0">
              <a:solidFill>
                <a:srgbClr val="006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6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010"/>
            <a:ext cx="9144000" cy="857250"/>
          </a:xfrm>
        </p:spPr>
        <p:txBody>
          <a:bodyPr/>
          <a:lstStyle/>
          <a:p>
            <a:pPr algn="ctr" eaLnBrk="1" hangingPunct="1"/>
            <a:r>
              <a:rPr lang="zh-CN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擴展國際市埸成功關鍵</a:t>
            </a:r>
            <a: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key to success of international business development</a:t>
            </a:r>
            <a:endParaRPr lang="zh-CN" altLang="en-US" sz="28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5418"/>
            <a:ext cx="9372600" cy="38885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詳</a:t>
            </a: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細</a:t>
            </a:r>
            <a:r>
              <a:rPr lang="zh-CN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完整規畫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Detailed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planning</a:t>
            </a:r>
            <a:endParaRPr lang="en-US" altLang="zh-CN" sz="2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做到：心勤、嘴勤、腳勤</a:t>
            </a:r>
            <a:r>
              <a:rPr lang="en-US" altLang="zh-CN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</a:t>
            </a:r>
            <a:r>
              <a:rPr lang="en-US" altLang="zh-CN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ard-working</a:t>
            </a:r>
          </a:p>
          <a:p>
            <a:pPr>
              <a:lnSpc>
                <a:spcPct val="80000"/>
              </a:lnSpc>
            </a:pP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借力當地</a:t>
            </a:r>
            <a:r>
              <a:rPr lang="en-US" altLang="zh-TW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NMTSS  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Leveraging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local NMTSS</a:t>
            </a:r>
            <a:endParaRPr lang="en-US" altLang="zh-CN" sz="2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借力各國大會包含美國世界及國際年會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Leveraging the National c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onventions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includes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MA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orld Conference and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International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Convention </a:t>
            </a:r>
            <a:endParaRPr lang="zh-CN" altLang="en-US" sz="24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7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18488" cy="5405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Calibri"/>
                <a:ea typeface="Heiti TC Light"/>
                <a:cs typeface="Calibri"/>
              </a:rPr>
              <a:t/>
            </a:r>
            <a:br>
              <a:rPr lang="en-US" altLang="en-US" dirty="0" smtClean="0">
                <a:latin typeface="Calibri"/>
                <a:ea typeface="Heiti TC Light"/>
                <a:cs typeface="Calibri"/>
              </a:rPr>
            </a:br>
            <a:r>
              <a:rPr lang="en-US" altLang="en-US" dirty="0" smtClean="0">
                <a:latin typeface="Calibri"/>
                <a:ea typeface="Heiti TC Light"/>
                <a:cs typeface="Calibri"/>
              </a:rPr>
              <a:t/>
            </a:r>
            <a:br>
              <a:rPr lang="en-US" altLang="en-US" dirty="0" smtClean="0">
                <a:latin typeface="Calibri"/>
                <a:ea typeface="Heiti TC Light"/>
                <a:cs typeface="Calibri"/>
              </a:rPr>
            </a:br>
            <a:endParaRPr lang="en-US" altLang="en-US" dirty="0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00460"/>
            <a:ext cx="8915400" cy="3200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6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美安</a:t>
            </a:r>
            <a:r>
              <a:rPr lang="en-US" altLang="zh-TW" sz="6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en-US" sz="6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全球性跨國企業</a:t>
            </a:r>
            <a:endParaRPr lang="en-US" altLang="zh-TW" sz="60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None/>
            </a:pP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MA</a:t>
            </a:r>
            <a:r>
              <a:rPr lang="en-US" altLang="zh-TW" sz="4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–</a:t>
            </a:r>
            <a:r>
              <a:rPr lang="en-US" altLang="zh-TW" sz="44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 </a:t>
            </a:r>
            <a:r>
              <a:rPr lang="en-US" sz="4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multinational </a:t>
            </a:r>
            <a:r>
              <a:rPr 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enterprise</a:t>
            </a:r>
            <a:endParaRPr lang="en-US" altLang="zh-TW" sz="60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44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人人都可開拓經營國際市場</a:t>
            </a:r>
            <a:endParaRPr lang="en-US" altLang="zh-TW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None/>
            </a:pPr>
            <a:r>
              <a:rPr lang="en-AU" altLang="en-US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AU" alt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An</a:t>
            </a:r>
            <a:r>
              <a:rPr lang="en-AU" altLang="en-US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international </a:t>
            </a:r>
            <a:r>
              <a:rPr 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market that </a:t>
            </a:r>
            <a:r>
              <a:rPr lang="en-US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e</a:t>
            </a:r>
            <a:r>
              <a:rPr 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veryone </a:t>
            </a:r>
            <a:r>
              <a:rPr lang="en-US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can </a:t>
            </a:r>
            <a:r>
              <a:rPr 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develop</a:t>
            </a:r>
            <a:endParaRPr lang="en-AU" altLang="en-US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endParaRPr lang="zh-TW" altLang="en-US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endParaRPr lang="zh-TW" altLang="en-US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endParaRPr lang="zh-TW" altLang="en-US" sz="4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56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500" smtClean="0">
                <a:latin typeface="Calibri"/>
                <a:ea typeface="Heiti TC Light"/>
                <a:cs typeface="Calibri"/>
              </a:rPr>
              <a:t/>
            </a:r>
            <a:br>
              <a:rPr lang="en-US" altLang="zh-TW" sz="4500" smtClean="0">
                <a:latin typeface="Calibri"/>
                <a:ea typeface="Heiti TC Light"/>
                <a:cs typeface="Calibri"/>
              </a:rPr>
            </a:br>
            <a:endParaRPr lang="zh-TW" altLang="en-US" sz="4500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68313" y="681038"/>
            <a:ext cx="8229600" cy="4375547"/>
          </a:xfrm>
        </p:spPr>
        <p:txBody>
          <a:bodyPr/>
          <a:lstStyle/>
          <a:p>
            <a:pPr algn="ctr">
              <a:buNone/>
            </a:pPr>
            <a:r>
              <a:rPr lang="en-US" altLang="zh-TW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zh-TW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測量、監測、調整、掌控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Measurement, monitoring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adjustment, control</a:t>
            </a:r>
            <a:endParaRPr lang="en-US" altLang="zh-TW" sz="24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行動，行動，再行動</a:t>
            </a:r>
            <a:r>
              <a:rPr lang="en-US" altLang="zh-TW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Action, action and action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不斷超越自我，超越挑戰</a:t>
            </a:r>
            <a:endParaRPr lang="en-US" altLang="zh-TW" sz="4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Keep beyond </a:t>
            </a:r>
            <a:r>
              <a:rPr 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self, beyond the challenge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44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1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51310"/>
            <a:ext cx="4344988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 txBox="1">
            <a:spLocks/>
          </p:cNvSpPr>
          <p:nvPr/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澳洲</a:t>
            </a:r>
            <a:r>
              <a:rPr kumimoji="0" lang="en-US" altLang="zh-TW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Australia</a:t>
            </a:r>
            <a:endParaRPr kumimoji="0" lang="en-US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25604" name="Picture 6" descr="C:\Users\telingchou\AppData\Local\Microsoft\Windows\Temporary Internet Files\Content.IE5\771YX400\20140308_113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960835"/>
            <a:ext cx="3889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C:\Users\telingchou\AppData\Local\Microsoft\Windows\Temporary Internet Files\Content.IE5\JP10BSRX\20140308_1129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980135"/>
            <a:ext cx="3905250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46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lingchou\Pictures\ma Canada trip\IMGP1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220391"/>
            <a:ext cx="3889375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telingchou\Pictures\ma Canada trip\IMGP1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20391"/>
            <a:ext cx="3924300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79388" y="465535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加拿</a:t>
            </a: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大</a:t>
            </a:r>
            <a:r>
              <a:rPr lang="en-US" altLang="zh-TW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Canada</a:t>
            </a:r>
            <a:endParaRPr lang="en-US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616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357188"/>
            <a:ext cx="8229600" cy="756047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台灣</a:t>
            </a:r>
            <a:r>
              <a:rPr lang="en-US" altLang="zh-TW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Taiwan</a:t>
            </a:r>
            <a:endParaRPr lang="en-US" altLang="en-US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27651" name="Picture 2" descr="G:\my picture\Taipei opening_1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383506"/>
            <a:ext cx="5486400" cy="3086100"/>
          </a:xfrm>
        </p:spPr>
      </p:pic>
    </p:spTree>
    <p:extLst>
      <p:ext uri="{BB962C8B-B14F-4D97-AF65-F5344CB8AC3E}">
        <p14:creationId xmlns:p14="http://schemas.microsoft.com/office/powerpoint/2010/main" val="39876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8788" y="141685"/>
            <a:ext cx="8229600" cy="85725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香港</a:t>
            </a:r>
            <a:r>
              <a:rPr lang="en-US" altLang="zh-TW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Hong Kong</a:t>
            </a:r>
            <a:endParaRPr lang="en-US" altLang="en-US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28675" name="Picture 2" descr="C:\Documents and Settings\tchou\My Documents\TLC\TLC\tlc photo\My Pictures\my picture\2007-09 HK trip\2007 07 HK 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6" y="1059656"/>
            <a:ext cx="3675063" cy="1977629"/>
          </a:xfrm>
        </p:spPr>
      </p:pic>
      <p:pic>
        <p:nvPicPr>
          <p:cNvPr id="28676" name="Picture 3" descr="C:\Documents and Settings\tchou\My Documents\TLC\TLC\tlc photo\My Pictures\my picture\2007-09 HK trip\2007 07 HK 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1059657"/>
            <a:ext cx="3494087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C:\Documents and Settings\tchou\My Documents\TLC\TLC\tlc photo\My Pictures\my picture\2007-09 HK trip\2007 07 HK 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3050382"/>
            <a:ext cx="3673475" cy="19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C:\Documents and Settings\tchou\My Documents\TLC\TLC\tlc photo\My Pictures\my picture\2007-09 HK trip\2007 07 HK 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9" y="3034904"/>
            <a:ext cx="34813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telingchou\AppData\Local\Microsoft\Windows\Temporary Internet Files\Content.IE5\N55ZM6DD\20131109_204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008710"/>
            <a:ext cx="3719512" cy="19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C:\Users\telingchou\AppData\Local\Microsoft\Windows\Temporary Internet Files\Content.IE5\ZGDQFW5Y\20131109_194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113235"/>
            <a:ext cx="387826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C:\Users\telingchou\AppData\Local\Microsoft\Windows\Temporary Internet Files\Content.Outlook\AB2UI9AF\1393821061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113235"/>
            <a:ext cx="37195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Users\telingchou\AppData\Local\Microsoft\Windows\Temporary Internet Files\Content.Outlook\AB2UI9AF\1393821283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9" y="3008710"/>
            <a:ext cx="3863975" cy="19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0" y="311250"/>
            <a:ext cx="9109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新加坡</a:t>
            </a:r>
            <a:r>
              <a:rPr lang="en-US" altLang="zh-TW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Singapore</a:t>
            </a:r>
            <a:endParaRPr lang="en-US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818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07964" y="1131491"/>
            <a:ext cx="8720136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 eaLnBrk="0" hangingPunct="0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itchFamily="18" charset="0"/>
              <a:buChar char="•"/>
            </a:pPr>
            <a:r>
              <a:rPr lang="zh-TW" altLang="en-AU" sz="3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開闊視野</a:t>
            </a:r>
            <a:r>
              <a:rPr lang="zh-TW" altLang="en-US" sz="3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，</a:t>
            </a:r>
            <a:r>
              <a:rPr lang="zh-TW" altLang="en-AU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豐富人生經驗</a:t>
            </a:r>
            <a:r>
              <a:rPr lang="en-AU" altLang="zh-TW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           </a:t>
            </a:r>
            <a:r>
              <a:rPr lang="zh-TW" altLang="en-US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Broaden your horizon</a:t>
            </a:r>
            <a:r>
              <a:rPr lang="en-US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enrich life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experience</a:t>
            </a:r>
            <a:endParaRPr lang="zh-TW" altLang="en-AU" sz="2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38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與成功人士和各地</a:t>
            </a:r>
            <a:r>
              <a:rPr lang="zh-TW" altLang="en-US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超連鎖™店主</a:t>
            </a:r>
            <a:r>
              <a:rPr lang="en-AU" altLang="en-US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深入交流</a:t>
            </a:r>
            <a:r>
              <a:rPr lang="en-AU" alt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Contact </a:t>
            </a:r>
            <a:r>
              <a:rPr lang="en-US" altLang="en-US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ith </a:t>
            </a:r>
            <a:r>
              <a:rPr lang="en-US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successful people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and UFOs around</a:t>
            </a:r>
            <a:endParaRPr lang="en-AU" altLang="en-US" sz="20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38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磨鍊成長最快最好途徑</a:t>
            </a:r>
            <a:r>
              <a:rPr lang="en-AU" altLang="en-US" sz="38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之一</a:t>
            </a:r>
            <a:r>
              <a:rPr lang="en-AU" altLang="en-US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            </a:t>
            </a:r>
            <a:r>
              <a:rPr lang="zh-TW" altLang="en-US" sz="3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One </a:t>
            </a:r>
            <a:r>
              <a:rPr lang="en-US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of the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best and the fastest </a:t>
            </a:r>
            <a:r>
              <a:rPr lang="en-US" sz="20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ways to </a:t>
            </a:r>
            <a:r>
              <a:rPr lang="en-US" sz="20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grow</a:t>
            </a:r>
            <a:endParaRPr lang="en-AU" altLang="en-US" sz="3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en-US" sz="3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Lots of fun! </a:t>
            </a: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US" altLang="en-US" sz="4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endParaRPr lang="en-US" altLang="en-US" sz="4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endParaRPr lang="en-AU" altLang="en-US" sz="15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AU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07964" y="27564"/>
            <a:ext cx="89296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開拓</a:t>
            </a:r>
            <a:r>
              <a:rPr lang="zh-CN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</a:t>
            </a:r>
            <a:r>
              <a:rPr lang="zh-TW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市場</a:t>
            </a:r>
            <a:endParaRPr lang="en-US" altLang="zh-TW" sz="4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Develop an international business</a:t>
            </a:r>
            <a:endParaRPr lang="en-US" altLang="en-US" sz="28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724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開</a:t>
            </a: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拓</a:t>
            </a:r>
            <a:r>
              <a:rPr lang="zh-CN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</a:t>
            </a:r>
            <a:r>
              <a:rPr lang="zh-TW" altLang="en-US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市場經歷</a:t>
            </a:r>
            <a:r>
              <a:rPr lang="en-US" altLang="zh-TW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E</a:t>
            </a:r>
            <a:r>
              <a:rPr lang="en-US" alt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xperiences in developing international business</a:t>
            </a:r>
            <a:endParaRPr lang="zh-TW" altLang="en-US" sz="2800" dirty="0">
              <a:solidFill>
                <a:srgbClr val="006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00150"/>
            <a:ext cx="8964612" cy="3371850"/>
          </a:xfrm>
          <a:prstGeom prst="rect">
            <a:avLst/>
          </a:prstGeom>
        </p:spPr>
        <p:txBody>
          <a:bodyPr/>
          <a:lstStyle/>
          <a:p>
            <a:pPr marL="1200150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2002:	Market Australia Open – </a:t>
            </a:r>
          </a:p>
          <a:p>
            <a:pPr marL="1200150" lvl="1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en-US" altLang="zh-TW" sz="2000" b="1" i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Professional Cord. to National Supervising Cord.</a:t>
            </a:r>
          </a:p>
          <a:p>
            <a:pPr marL="1200150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2005:	Market Taiwan Open – </a:t>
            </a:r>
          </a:p>
          <a:p>
            <a:pPr marL="1200150" lvl="1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en-US" altLang="zh-TW" sz="2000" b="1" i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Director to Executive Director</a:t>
            </a:r>
          </a:p>
          <a:p>
            <a:pPr marL="1200150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2007:	Market Hong Kong Open – </a:t>
            </a:r>
          </a:p>
          <a:p>
            <a:pPr marL="1200150" lvl="1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en-US" altLang="zh-TW" sz="2000" b="1" i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Executive Director to Field Vice President (FVP)</a:t>
            </a:r>
          </a:p>
          <a:p>
            <a:pPr marL="1200150" indent="-1200150"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2014:	Market Singapore Open –</a:t>
            </a:r>
          </a:p>
          <a:p>
            <a:pPr marL="1200150" lvl="1" indent="-1200150" eaLnBrk="1" hangingPunct="1">
              <a:spcBef>
                <a:spcPts val="1200"/>
              </a:spcBef>
              <a:buClr>
                <a:schemeClr val="tx1"/>
              </a:buClr>
              <a:buSzPct val="60000"/>
              <a:buFont typeface="Wingdings 2" pitchFamily="18" charset="2"/>
              <a:buNone/>
              <a:tabLst>
                <a:tab pos="1200150" algn="l"/>
              </a:tabLst>
            </a:pPr>
            <a:r>
              <a:rPr lang="en-US" altLang="zh-TW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en-US" altLang="zh-TW" sz="2000" b="1" i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FVP to Exe. FVP (goal) </a:t>
            </a:r>
          </a:p>
        </p:txBody>
      </p:sp>
    </p:spTree>
    <p:extLst>
      <p:ext uri="{BB962C8B-B14F-4D97-AF65-F5344CB8AC3E}">
        <p14:creationId xmlns:p14="http://schemas.microsoft.com/office/powerpoint/2010/main" val="2394047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8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r="11000" b="8366"/>
          <a:stretch>
            <a:fillRect/>
          </a:stretch>
        </p:blipFill>
        <p:spPr bwMode="auto">
          <a:xfrm>
            <a:off x="1476376" y="1329929"/>
            <a:ext cx="6048375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76376" y="4300538"/>
            <a:ext cx="5057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夢想家  </a:t>
            </a:r>
            <a:r>
              <a:rPr lang="en-US" altLang="zh-TW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&gt;&gt;&gt;&gt;</a:t>
            </a:r>
            <a:r>
              <a:rPr lang="en-US" altLang="zh-TW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  <a:sym typeface="Wingdings" pitchFamily="2" charset="2"/>
              </a:rPr>
              <a:t> 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  <a:sym typeface="Wingdings" pitchFamily="2" charset="2"/>
              </a:rPr>
              <a:t>實踐家</a:t>
            </a:r>
            <a:r>
              <a:rPr lang="zh-TW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 </a:t>
            </a:r>
            <a:endParaRPr lang="en-US" altLang="zh-TW" sz="36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00125" y="33041"/>
            <a:ext cx="70866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Heiti TC Light"/>
                <a:cs typeface="Calibri"/>
              </a:rPr>
              <a:t>Believe the Unbelievable</a:t>
            </a:r>
            <a:r>
              <a:rPr lang="zh-TW" altLang="en-US" sz="4400" b="1" dirty="0">
                <a:solidFill>
                  <a:srgbClr val="00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endParaRPr lang="en-US" altLang="zh-TW" sz="4400" b="1" dirty="0">
              <a:solidFill>
                <a:srgbClr val="006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476376" y="627997"/>
            <a:ext cx="6048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樹立信心，堅定信念</a:t>
            </a:r>
            <a:endParaRPr lang="en-US" altLang="en-US" sz="4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50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方塊 1"/>
          <p:cNvSpPr txBox="1">
            <a:spLocks noChangeArrowheads="1"/>
          </p:cNvSpPr>
          <p:nvPr/>
        </p:nvSpPr>
        <p:spPr bwMode="auto">
          <a:xfrm>
            <a:off x="39689" y="2896791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endParaRPr kumimoji="0" lang="en-US" altLang="zh-TW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/>
            <a:endParaRPr kumimoji="0" lang="en-US" altLang="zh-TW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/>
            <a:endParaRPr kumimoji="0" lang="en-US" altLang="zh-TW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/>
            <a:r>
              <a:rPr kumimoji="0"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勇敢追尋</a:t>
            </a:r>
            <a:r>
              <a:rPr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</a:t>
            </a:r>
            <a:r>
              <a:rPr kumimoji="0" lang="zh-TW" altLang="en-US" sz="4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團隊夢想</a:t>
            </a:r>
            <a:endParaRPr kumimoji="0" lang="en-US" altLang="zh-TW" sz="4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TW" sz="44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全力以赴</a:t>
            </a:r>
            <a:b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夢想起飛</a:t>
            </a:r>
            <a:endParaRPr lang="en-US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/>
            <a:endParaRPr kumimoji="0" lang="zh-TW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3795" name="文字方塊 2"/>
          <p:cNvSpPr txBox="1">
            <a:spLocks noChangeArrowheads="1"/>
          </p:cNvSpPr>
          <p:nvPr/>
        </p:nvSpPr>
        <p:spPr bwMode="auto">
          <a:xfrm>
            <a:off x="0" y="2910285"/>
            <a:ext cx="9001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9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Just do it</a:t>
            </a:r>
            <a:endParaRPr lang="zh-TW" altLang="en-US" sz="96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0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4065" t="33672" r="2222" b="3977"/>
          <a:stretch/>
        </p:blipFill>
        <p:spPr bwMode="auto">
          <a:xfrm>
            <a:off x="2133600" y="549005"/>
            <a:ext cx="6019998" cy="3771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3949430"/>
            <a:ext cx="4572000" cy="74295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TW" sz="3200" b="1" dirty="0" smtClean="0">
                <a:ln w="1905"/>
                <a:solidFill>
                  <a:srgbClr val="006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Asia Pacific Region</a:t>
            </a:r>
            <a:r>
              <a:rPr lang="en-US" altLang="zh-TW" sz="3200" b="1" dirty="0" smtClean="0">
                <a:ln w="1905"/>
                <a:solidFill>
                  <a:srgbClr val="006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+mj-cs"/>
              </a:rPr>
              <a:t/>
            </a:r>
            <a:br>
              <a:rPr lang="en-US" altLang="zh-TW" sz="3200" b="1" dirty="0" smtClean="0">
                <a:ln w="1905"/>
                <a:solidFill>
                  <a:srgbClr val="006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+mj-cs"/>
              </a:rPr>
            </a:br>
            <a:r>
              <a:rPr lang="zh-TW" altLang="en-US" sz="3200" b="1" dirty="0" smtClean="0">
                <a:ln w="1905"/>
                <a:solidFill>
                  <a:srgbClr val="006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iti TC Light"/>
                <a:ea typeface="Heiti TC Light"/>
                <a:cs typeface="Heiti TC Light"/>
              </a:rPr>
              <a:t>亞太區域</a:t>
            </a:r>
            <a:endParaRPr lang="en-US" sz="3200" b="1" dirty="0">
              <a:ln w="1905"/>
              <a:solidFill>
                <a:srgbClr val="006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4250" r="10802" b="-2"/>
          <a:stretch>
            <a:fillRect/>
          </a:stretch>
        </p:blipFill>
        <p:spPr bwMode="auto">
          <a:xfrm>
            <a:off x="5715001" y="1543051"/>
            <a:ext cx="639763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4062" r="10381"/>
          <a:stretch>
            <a:fillRect/>
          </a:stretch>
        </p:blipFill>
        <p:spPr bwMode="auto">
          <a:xfrm>
            <a:off x="6345238" y="742950"/>
            <a:ext cx="639762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4292" r="11081"/>
          <a:stretch>
            <a:fillRect/>
          </a:stretch>
        </p:blipFill>
        <p:spPr bwMode="auto">
          <a:xfrm>
            <a:off x="5780088" y="875110"/>
            <a:ext cx="639762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4153" r="10896"/>
          <a:stretch>
            <a:fillRect/>
          </a:stretch>
        </p:blipFill>
        <p:spPr bwMode="auto">
          <a:xfrm>
            <a:off x="6580188" y="2582467"/>
            <a:ext cx="639762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5"/>
          <p:cNvSpPr txBox="1"/>
          <p:nvPr/>
        </p:nvSpPr>
        <p:spPr>
          <a:xfrm>
            <a:off x="280077" y="1338501"/>
            <a:ext cx="3979807" cy="24929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Australia</a:t>
            </a:r>
            <a:r>
              <a:rPr lang="zh-TW" alt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澳</a:t>
            </a:r>
            <a:r>
              <a:rPr lang="zh-TW" alt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洲</a:t>
            </a:r>
            <a:endParaRPr lang="en-US" altLang="zh-TW" sz="3200" b="1" dirty="0" smtClean="0">
              <a:ln w="18000">
                <a:noFill/>
                <a:prstDash val="solid"/>
                <a:miter lim="800000"/>
              </a:ln>
              <a:solidFill>
                <a:srgbClr val="006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defRPr/>
            </a:pP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Taiwan </a:t>
            </a:r>
            <a:r>
              <a:rPr lang="zh-TW" alt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台灣</a:t>
            </a:r>
            <a:endParaRPr lang="en-US" sz="3200" b="1" dirty="0" smtClean="0">
              <a:ln w="18000">
                <a:noFill/>
                <a:prstDash val="solid"/>
                <a:miter lim="800000"/>
              </a:ln>
              <a:solidFill>
                <a:srgbClr val="006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defRPr/>
            </a:pPr>
            <a:r>
              <a:rPr lang="en-US" sz="3200" b="1" dirty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Hong Kong</a:t>
            </a:r>
            <a:r>
              <a:rPr lang="zh-TW" altLang="en-US" sz="3200" b="1" dirty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香港</a:t>
            </a:r>
            <a:endParaRPr lang="en-US" sz="3200" b="1" dirty="0">
              <a:ln w="18000">
                <a:noFill/>
                <a:prstDash val="solid"/>
                <a:miter lim="800000"/>
              </a:ln>
              <a:solidFill>
                <a:srgbClr val="006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defRPr/>
            </a:pP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Singapore</a:t>
            </a:r>
            <a:r>
              <a:rPr lang="zh-TW" alt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zh-TW" altLang="en-US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6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新加坡</a:t>
            </a:r>
            <a:endParaRPr lang="en-US" altLang="zh-TW" sz="3200" b="1" dirty="0" smtClean="0">
              <a:ln w="18000">
                <a:noFill/>
                <a:prstDash val="solid"/>
                <a:miter lim="800000"/>
              </a:ln>
              <a:solidFill>
                <a:srgbClr val="006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defRPr/>
            </a:pP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New Zealand</a:t>
            </a:r>
            <a:r>
              <a:rPr lang="zh-TW" altLang="en-US" sz="28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新西</a:t>
            </a:r>
            <a:r>
              <a:rPr lang="zh-TW" altLang="en-US" sz="2800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iti TC Light"/>
                <a:ea typeface="Heiti TC Light"/>
                <a:cs typeface="Heiti TC Light"/>
              </a:rPr>
              <a:t>蘭</a:t>
            </a:r>
            <a:r>
              <a:rPr lang="en-US" altLang="zh-TW" sz="2400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(EMP)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3659" r="10538"/>
          <a:stretch>
            <a:fillRect/>
          </a:stretch>
        </p:blipFill>
        <p:spPr bwMode="auto">
          <a:xfrm>
            <a:off x="7620000" y="3132535"/>
            <a:ext cx="571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9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700881"/>
            <a:ext cx="8675687" cy="742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zh-TW" altLang="en-US" sz="48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在亞太區的年會再見</a:t>
            </a:r>
            <a:r>
              <a:rPr lang="en-US" altLang="zh-TW" sz="48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/>
            </a:r>
            <a:br>
              <a:rPr lang="en-US" altLang="zh-TW" sz="48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</a:br>
            <a:r>
              <a:rPr lang="en-US" altLang="zh-TW" sz="36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See </a:t>
            </a:r>
            <a:r>
              <a:rPr lang="en-US" altLang="zh-TW" sz="3600" b="1" dirty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You at </a:t>
            </a:r>
            <a:r>
              <a:rPr lang="en-US" altLang="zh-TW" sz="36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 Annual Conventions</a:t>
            </a:r>
            <a:br>
              <a:rPr lang="en-US" altLang="zh-TW" sz="36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</a:br>
            <a:r>
              <a:rPr lang="en-US" altLang="zh-TW" sz="36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in </a:t>
            </a:r>
            <a:r>
              <a:rPr lang="en-US" altLang="zh-TW" sz="3600" b="1" dirty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Asia </a:t>
            </a:r>
            <a:r>
              <a:rPr lang="en-US" altLang="zh-TW" sz="3600" b="1" dirty="0" smtClean="0">
                <a:ln w="1905"/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Pacific Region</a:t>
            </a:r>
            <a:endParaRPr lang="zh-TW" altLang="en-US" sz="3600" b="1" dirty="0">
              <a:ln w="1905"/>
              <a:solidFill>
                <a:srgbClr val="006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pic>
        <p:nvPicPr>
          <p:cNvPr id="3481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9554"/>
            <a:ext cx="2343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81375"/>
            <a:ext cx="2209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2139554"/>
            <a:ext cx="23034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381375"/>
            <a:ext cx="22971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64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488157"/>
            <a:ext cx="3209925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2680098"/>
            <a:ext cx="3457575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465535"/>
            <a:ext cx="345757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089151" y="141685"/>
            <a:ext cx="1378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6000"/>
                </a:solidFill>
                <a:latin typeface="Heiti TC Light"/>
                <a:ea typeface="Heiti TC Light"/>
                <a:cs typeface="Heiti TC Light"/>
              </a:rPr>
              <a:t>雪</a:t>
            </a:r>
            <a:r>
              <a:rPr lang="zh-TW" altLang="en-US" dirty="0" smtClean="0">
                <a:solidFill>
                  <a:srgbClr val="006000"/>
                </a:solidFill>
                <a:latin typeface="Heiti TC Light"/>
                <a:ea typeface="Heiti TC Light"/>
                <a:cs typeface="Heiti TC Light"/>
              </a:rPr>
              <a:t>梨</a:t>
            </a:r>
            <a:r>
              <a:rPr lang="en-US" altLang="zh-TW" dirty="0" smtClean="0">
                <a:solidFill>
                  <a:srgbClr val="006000"/>
                </a:solidFill>
              </a:rPr>
              <a:t> </a:t>
            </a:r>
            <a:r>
              <a:rPr lang="en-US" altLang="zh-TW" dirty="0" smtClean="0">
                <a:solidFill>
                  <a:srgbClr val="006000"/>
                </a:solidFill>
                <a:latin typeface="+mn-lt"/>
              </a:rPr>
              <a:t>Sydney</a:t>
            </a:r>
            <a:endParaRPr lang="en-US" altLang="en-US" dirty="0">
              <a:solidFill>
                <a:srgbClr val="006000"/>
              </a:solidFill>
              <a:latin typeface="+mn-lt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176963" y="2299098"/>
            <a:ext cx="1309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000"/>
                </a:solidFill>
                <a:latin typeface="Heiti TC Light"/>
                <a:ea typeface="Heiti TC Light"/>
                <a:cs typeface="Heiti TC Light"/>
              </a:rPr>
              <a:t>台北</a:t>
            </a:r>
            <a:r>
              <a:rPr lang="en-US" altLang="zh-TW" dirty="0" smtClean="0">
                <a:solidFill>
                  <a:srgbClr val="006000"/>
                </a:solidFill>
              </a:rPr>
              <a:t> </a:t>
            </a:r>
            <a:r>
              <a:rPr lang="en-US" altLang="zh-TW" dirty="0" smtClean="0">
                <a:solidFill>
                  <a:srgbClr val="006000"/>
                </a:solidFill>
                <a:latin typeface="+mn-lt"/>
              </a:rPr>
              <a:t>Taipei</a:t>
            </a:r>
            <a:endParaRPr lang="en-US" altLang="en-US" dirty="0">
              <a:solidFill>
                <a:srgbClr val="006000"/>
              </a:solidFill>
              <a:latin typeface="+mn-lt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6284913" y="141685"/>
            <a:ext cx="172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000"/>
                </a:solidFill>
                <a:latin typeface="Heiti TC Light"/>
                <a:ea typeface="Heiti TC Light"/>
                <a:cs typeface="Heiti TC Light"/>
              </a:rPr>
              <a:t>香港</a:t>
            </a:r>
            <a:r>
              <a:rPr lang="en-US" altLang="zh-TW" dirty="0" smtClean="0">
                <a:solidFill>
                  <a:srgbClr val="006000"/>
                </a:solidFill>
              </a:rPr>
              <a:t> </a:t>
            </a:r>
            <a:r>
              <a:rPr lang="en-US" altLang="zh-TW" dirty="0" smtClean="0">
                <a:solidFill>
                  <a:srgbClr val="006000"/>
                </a:solidFill>
                <a:latin typeface="+mn-lt"/>
              </a:rPr>
              <a:t>Hong Kong</a:t>
            </a:r>
            <a:endParaRPr lang="en-US" altLang="en-US" dirty="0">
              <a:solidFill>
                <a:srgbClr val="006000"/>
              </a:solidFill>
              <a:latin typeface="+mn-lt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1973264" y="2299098"/>
            <a:ext cx="1874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000"/>
                </a:solidFill>
                <a:latin typeface="Heiti TC Light"/>
                <a:ea typeface="Heiti TC Light"/>
                <a:cs typeface="Heiti TC Light"/>
              </a:rPr>
              <a:t>新加坡</a:t>
            </a:r>
            <a:r>
              <a:rPr lang="en-US" altLang="zh-TW" dirty="0" smtClean="0">
                <a:solidFill>
                  <a:srgbClr val="006000"/>
                </a:solidFill>
              </a:rPr>
              <a:t> </a:t>
            </a:r>
            <a:r>
              <a:rPr lang="en-US" altLang="zh-TW" dirty="0" smtClean="0">
                <a:solidFill>
                  <a:srgbClr val="006000"/>
                </a:solidFill>
                <a:latin typeface="+mn-lt"/>
              </a:rPr>
              <a:t>Singapore</a:t>
            </a:r>
            <a:endParaRPr lang="en-US" altLang="en-US" dirty="0">
              <a:solidFill>
                <a:srgbClr val="006000"/>
              </a:solidFill>
              <a:latin typeface="+mn-lt"/>
            </a:endParaRPr>
          </a:p>
        </p:txBody>
      </p:sp>
      <p:pic>
        <p:nvPicPr>
          <p:cNvPr id="8201" name="Picture 4" descr="http://www.asiahubtravel.com/images/sub_1421654425/TW0000BS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2680098"/>
            <a:ext cx="3209925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13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23850" y="2004"/>
            <a:ext cx="8301038" cy="4806553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Los Angeles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洛杉磯</a:t>
            </a:r>
            <a:endParaRPr lang="en-US" altLang="en-US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New York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紐約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Vancouver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溫哥華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Toronto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多倫多</a:t>
            </a:r>
            <a:endParaRPr lang="en-US" altLang="en-US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London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倫敦</a:t>
            </a:r>
            <a:endParaRPr lang="en-US" altLang="en-US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Barcelona </a:t>
            </a:r>
            <a:r>
              <a:rPr lang="zh-TW" altLang="en-US" sz="28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巴塞隆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拿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Shanghai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上海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Beijing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北京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Rome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羅馬</a:t>
            </a:r>
            <a:endParaRPr lang="en-US" altLang="zh-TW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r>
              <a:rPr lang="en-US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Paris </a:t>
            </a:r>
            <a:r>
              <a:rPr lang="zh-TW" altLang="en-US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巴黎</a:t>
            </a:r>
            <a:r>
              <a:rPr lang="en-US" altLang="zh-TW" sz="2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......</a:t>
            </a:r>
            <a:endParaRPr lang="en-US" altLang="en-US" sz="2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 smtClean="0">
              <a:latin typeface="Calibri"/>
              <a:ea typeface="Heiti TC Light"/>
              <a:cs typeface="Calibri"/>
            </a:endParaRPr>
          </a:p>
          <a:p>
            <a:pPr marL="0" indent="0" eaLnBrk="1" hangingPunct="1"/>
            <a:endParaRPr lang="en-US" altLang="en-US" dirty="0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924300" y="1670050"/>
            <a:ext cx="48593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rgbClr val="7030A0"/>
                </a:solidFill>
                <a:latin typeface="Calibri"/>
                <a:ea typeface="Heiti TC Light"/>
                <a:cs typeface="Calibri"/>
              </a:rPr>
              <a:t>全球充滿特色</a:t>
            </a:r>
            <a:r>
              <a:rPr lang="zh-TW" altLang="en-US" sz="3600" b="1" dirty="0" smtClean="0">
                <a:solidFill>
                  <a:srgbClr val="7030A0"/>
                </a:solidFill>
                <a:latin typeface="Calibri"/>
                <a:ea typeface="Heiti TC Light"/>
                <a:cs typeface="Calibri"/>
              </a:rPr>
              <a:t>風味城市</a:t>
            </a:r>
            <a:endParaRPr lang="en-US" altLang="zh-TW" sz="3600" b="1" dirty="0" smtClean="0">
              <a:solidFill>
                <a:srgbClr val="7030A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7030A0"/>
                </a:solidFill>
                <a:latin typeface="Calibri"/>
                <a:ea typeface="Heiti TC Light"/>
                <a:cs typeface="Calibri"/>
              </a:rPr>
              <a:t>The cities are rich in different cultures</a:t>
            </a:r>
            <a:endParaRPr lang="en-US" altLang="en-US" sz="2800" b="1" dirty="0">
              <a:solidFill>
                <a:srgbClr val="7030A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6988"/>
            <a:ext cx="8229600" cy="854869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國際市場的特點</a:t>
            </a:r>
            <a: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characteristics of the international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business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endParaRPr lang="zh-CN" altLang="en-US" sz="48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49760"/>
            <a:ext cx="9313862" cy="33980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  </a:t>
            </a:r>
            <a:r>
              <a:rPr lang="zh-CN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優勢</a:t>
            </a:r>
            <a:r>
              <a:rPr lang="en-US" altLang="zh-CN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Advantages</a:t>
            </a:r>
            <a:endParaRPr lang="zh-CN" altLang="en-US" sz="28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lvl="1" eaLnBrk="1" hangingPunct="1"/>
            <a:r>
              <a:rPr lang="zh-CN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需求量大</a:t>
            </a:r>
            <a:r>
              <a:rPr lang="en-US" altLang="zh-CN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Huge demand</a:t>
            </a:r>
          </a:p>
          <a:p>
            <a:pPr lvl="1" eaLnBrk="1" hangingPunct="1"/>
            <a:r>
              <a:rPr lang="zh-CN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競爭較少</a:t>
            </a:r>
            <a:r>
              <a:rPr lang="en-US" altLang="zh-CN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Less </a:t>
            </a:r>
            <a:r>
              <a:rPr lang="en-US" altLang="zh-CN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competion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endParaRPr lang="zh-CN" altLang="en-US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lvl="1" eaLnBrk="1" hangingPunct="1"/>
            <a:r>
              <a:rPr lang="zh-CN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能快成長</a:t>
            </a:r>
            <a:r>
              <a:rPr lang="en-US" altLang="zh-CN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Fast growth</a:t>
            </a:r>
          </a:p>
          <a:p>
            <a:pPr lvl="1"/>
            <a:r>
              <a:rPr lang="zh-CN" altLang="en-US" sz="32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市場尚未被開發</a:t>
            </a:r>
            <a:r>
              <a:rPr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he 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market has yet to be developed</a:t>
            </a:r>
          </a:p>
          <a:p>
            <a:pPr lvl="1" eaLnBrk="1" hangingPunct="1"/>
            <a:endParaRPr lang="zh-CN" altLang="en-US" sz="32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lvl="1" eaLnBrk="1" hangingPunct="1">
              <a:buFont typeface="Wingdings 2" pitchFamily="18" charset="2"/>
              <a:buNone/>
            </a:pPr>
            <a:endParaRPr lang="zh-CN" altLang="en-US" sz="32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C:\Users\markm\Desktop\WC - Presentations\Country Maps\Austral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9475"/>
            <a:ext cx="1168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H="1">
            <a:off x="4125913" y="2365772"/>
            <a:ext cx="368300" cy="309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" y="148829"/>
            <a:ext cx="8856663" cy="850106"/>
          </a:xfrm>
          <a:prstGeom prst="rect">
            <a:avLst/>
          </a:prstGeom>
        </p:spPr>
        <p:txBody>
          <a:bodyPr lIns="91440" rIns="91440" bIns="4572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AU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zh-TW" altLang="en-AU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  </a:t>
            </a: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亞洲</a:t>
            </a:r>
            <a:r>
              <a:rPr lang="en-US" altLang="zh-TW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BV/IBV</a:t>
            </a: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一</a:t>
            </a:r>
            <a: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體化</a:t>
            </a: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的</a:t>
            </a:r>
            <a:r>
              <a:rPr lang="zh-TW" altLang="en-AU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威力!</a:t>
            </a:r>
            <a:r>
              <a:rPr lang="en-US" altLang="zh-TW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1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power of Asia-Pacific Unification</a:t>
            </a:r>
            <a:r>
              <a:rPr lang="zh-TW" altLang="en-AU" sz="3100" dirty="0" smtClean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AU" sz="3100" dirty="0" smtClean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Calibri"/>
                <a:ea typeface="Heiti TC Light"/>
                <a:cs typeface="Calibri"/>
              </a:rPr>
            </a:br>
            <a:endParaRPr lang="en-US" altLang="en-US" sz="3100" dirty="0" smtClean="0">
              <a:solidFill>
                <a:srgbClr val="0070C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1269" name="Picture 11" descr="C:\Users\markm\Desktop\WC - Presentations\Country Maps\Taiw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5"/>
          <a:stretch>
            <a:fillRect/>
          </a:stretch>
        </p:blipFill>
        <p:spPr bwMode="auto">
          <a:xfrm>
            <a:off x="7353300" y="2784872"/>
            <a:ext cx="7937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5033964" y="2378869"/>
            <a:ext cx="1957387" cy="1383506"/>
            <a:chOff x="4576117" y="3710169"/>
            <a:chExt cx="1957244" cy="184459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758666" y="3710169"/>
              <a:ext cx="446055" cy="474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569819" y="4630877"/>
              <a:ext cx="293666" cy="3952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370" name="Group 43"/>
            <p:cNvGrpSpPr>
              <a:grpSpLocks/>
            </p:cNvGrpSpPr>
            <p:nvPr/>
          </p:nvGrpSpPr>
          <p:grpSpPr bwMode="auto">
            <a:xfrm>
              <a:off x="4576117" y="4044878"/>
              <a:ext cx="1284323" cy="669815"/>
              <a:chOff x="6294741" y="4419600"/>
              <a:chExt cx="2087259" cy="1088571"/>
            </a:xfrm>
          </p:grpSpPr>
          <p:grpSp>
            <p:nvGrpSpPr>
              <p:cNvPr id="11378" name="Group 6"/>
              <p:cNvGrpSpPr>
                <a:grpSpLocks/>
              </p:cNvGrpSpPr>
              <p:nvPr/>
            </p:nvGrpSpPr>
            <p:grpSpPr bwMode="auto">
              <a:xfrm>
                <a:off x="6781800" y="4648200"/>
                <a:ext cx="1066235" cy="631371"/>
                <a:chOff x="960741" y="4648200"/>
                <a:chExt cx="1172859" cy="631371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961313" y="4667654"/>
                  <a:ext cx="561878" cy="6114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543056" y="4667654"/>
                  <a:ext cx="590256" cy="6114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 20"/>
              <p:cNvSpPr/>
              <p:nvPr/>
            </p:nvSpPr>
            <p:spPr>
              <a:xfrm>
                <a:off x="6857135" y="4419988"/>
                <a:ext cx="915824" cy="45663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468544" y="5052052"/>
                <a:ext cx="913245" cy="4566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tw3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94741" y="5052052"/>
                <a:ext cx="913245" cy="4566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tw2</a:t>
                </a:r>
              </a:p>
            </p:txBody>
          </p:sp>
        </p:grpSp>
        <p:grpSp>
          <p:nvGrpSpPr>
            <p:cNvPr id="11371" name="Group 44"/>
            <p:cNvGrpSpPr>
              <a:grpSpLocks/>
            </p:cNvGrpSpPr>
            <p:nvPr/>
          </p:nvGrpSpPr>
          <p:grpSpPr bwMode="auto">
            <a:xfrm>
              <a:off x="5249038" y="4884944"/>
              <a:ext cx="1284323" cy="669815"/>
              <a:chOff x="6294741" y="4419600"/>
              <a:chExt cx="2087259" cy="1088571"/>
            </a:xfrm>
          </p:grpSpPr>
          <p:grpSp>
            <p:nvGrpSpPr>
              <p:cNvPr id="11372" name="Group 45"/>
              <p:cNvGrpSpPr>
                <a:grpSpLocks/>
              </p:cNvGrpSpPr>
              <p:nvPr/>
            </p:nvGrpSpPr>
            <p:grpSpPr bwMode="auto">
              <a:xfrm>
                <a:off x="6781800" y="4648200"/>
                <a:ext cx="1066235" cy="631371"/>
                <a:chOff x="960741" y="4648200"/>
                <a:chExt cx="1172859" cy="63137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961545" y="4649079"/>
                  <a:ext cx="561878" cy="6294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43289" y="4649079"/>
                  <a:ext cx="590256" cy="6294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6857346" y="4419472"/>
                <a:ext cx="915824" cy="4566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tw4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468755" y="5051537"/>
                <a:ext cx="913245" cy="45663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tw6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94952" y="5051537"/>
                <a:ext cx="913245" cy="45663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Heiti TC Light"/>
                    <a:cs typeface="Calibri"/>
                  </a:rPr>
                  <a:t>tw5</a:t>
                </a:r>
              </a:p>
            </p:txBody>
          </p:sp>
        </p:grpSp>
      </p:grp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1981201" y="3049192"/>
            <a:ext cx="2016125" cy="1335881"/>
            <a:chOff x="1524000" y="4603285"/>
            <a:chExt cx="2015918" cy="1781530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2185920" y="5467057"/>
              <a:ext cx="368262" cy="4144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364" name="Group 4"/>
            <p:cNvGrpSpPr>
              <a:grpSpLocks/>
            </p:cNvGrpSpPr>
            <p:nvPr/>
          </p:nvGrpSpPr>
          <p:grpSpPr bwMode="auto">
            <a:xfrm>
              <a:off x="1524000" y="4603285"/>
              <a:ext cx="2015918" cy="1781530"/>
              <a:chOff x="1524000" y="4603285"/>
              <a:chExt cx="2015918" cy="178153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2978001" y="4603285"/>
                <a:ext cx="336515" cy="4223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51"/>
              <p:cNvGrpSpPr/>
              <p:nvPr/>
            </p:nvGrpSpPr>
            <p:grpSpPr>
              <a:xfrm>
                <a:off x="2255595" y="4938529"/>
                <a:ext cx="1284323" cy="669815"/>
                <a:chOff x="6294741" y="4419600"/>
                <a:chExt cx="2087259" cy="1088571"/>
              </a:xfrm>
              <a:solidFill>
                <a:schemeClr val="bg2">
                  <a:lumMod val="50000"/>
                </a:schemeClr>
              </a:solidFill>
            </p:grpSpPr>
            <p:grpSp>
              <p:nvGrpSpPr>
                <p:cNvPr id="19" name="Group 52"/>
                <p:cNvGrpSpPr/>
                <p:nvPr/>
              </p:nvGrpSpPr>
              <p:grpSpPr>
                <a:xfrm>
                  <a:off x="6781800" y="4648200"/>
                  <a:ext cx="1066235" cy="631371"/>
                  <a:chOff x="960741" y="4648200"/>
                  <a:chExt cx="1172859" cy="631371"/>
                </a:xfrm>
                <a:grpFill/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960741" y="4648200"/>
                    <a:ext cx="563260" cy="631371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541864" y="4648200"/>
                    <a:ext cx="591736" cy="631371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6858000" y="4419600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au1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467600" y="5050971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au3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94741" y="5050971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au2</a:t>
                  </a:r>
                </a:p>
              </p:txBody>
            </p:sp>
          </p:grpSp>
          <p:grpSp>
            <p:nvGrpSpPr>
              <p:cNvPr id="20" name="Group 58"/>
              <p:cNvGrpSpPr/>
              <p:nvPr/>
            </p:nvGrpSpPr>
            <p:grpSpPr>
              <a:xfrm>
                <a:off x="1524000" y="5715000"/>
                <a:ext cx="1284323" cy="669815"/>
                <a:chOff x="6294741" y="4419600"/>
                <a:chExt cx="2087259" cy="1088571"/>
              </a:xfrm>
              <a:solidFill>
                <a:schemeClr val="bg2">
                  <a:lumMod val="50000"/>
                </a:schemeClr>
              </a:solidFill>
            </p:grpSpPr>
            <p:grpSp>
              <p:nvGrpSpPr>
                <p:cNvPr id="24" name="Group 59"/>
                <p:cNvGrpSpPr/>
                <p:nvPr/>
              </p:nvGrpSpPr>
              <p:grpSpPr>
                <a:xfrm>
                  <a:off x="6781800" y="4648200"/>
                  <a:ext cx="1066235" cy="631371"/>
                  <a:chOff x="960741" y="4648200"/>
                  <a:chExt cx="1172859" cy="631371"/>
                </a:xfrm>
                <a:grpFill/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960741" y="4648200"/>
                    <a:ext cx="563260" cy="631371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541864" y="4648200"/>
                    <a:ext cx="591736" cy="631371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Rectangle 60"/>
                <p:cNvSpPr/>
                <p:nvPr/>
              </p:nvSpPr>
              <p:spPr>
                <a:xfrm>
                  <a:off x="6858000" y="4419600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au4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467600" y="5050971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au6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94741" y="5050971"/>
                  <a:ext cx="914400" cy="457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Heiti TC Light"/>
                      <a:cs typeface="Calibri"/>
                    </a:rPr>
                    <a:t>au5</a:t>
                  </a:r>
                </a:p>
              </p:txBody>
            </p:sp>
          </p:grpSp>
        </p:grpSp>
      </p:grpSp>
      <p:grpSp>
        <p:nvGrpSpPr>
          <p:cNvPr id="11272" name="Group 65"/>
          <p:cNvGrpSpPr>
            <a:grpSpLocks/>
          </p:cNvGrpSpPr>
          <p:nvPr/>
        </p:nvGrpSpPr>
        <p:grpSpPr bwMode="auto">
          <a:xfrm>
            <a:off x="6329364" y="3895725"/>
            <a:ext cx="1366837" cy="534591"/>
            <a:chOff x="503541" y="4419600"/>
            <a:chExt cx="2087259" cy="1088571"/>
          </a:xfrm>
        </p:grpSpPr>
        <p:grpSp>
          <p:nvGrpSpPr>
            <p:cNvPr id="11351" name="Group 66"/>
            <p:cNvGrpSpPr>
              <a:grpSpLocks/>
            </p:cNvGrpSpPr>
            <p:nvPr/>
          </p:nvGrpSpPr>
          <p:grpSpPr bwMode="auto">
            <a:xfrm>
              <a:off x="960741" y="4648200"/>
              <a:ext cx="1172859" cy="631371"/>
              <a:chOff x="960741" y="4648200"/>
              <a:chExt cx="1172859" cy="63137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961720" y="4647496"/>
                <a:ext cx="562421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41111" y="4647496"/>
                <a:ext cx="591512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1065962" y="4419600"/>
              <a:ext cx="916358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76867" y="5049952"/>
              <a:ext cx="913933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hk8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3541" y="5049952"/>
              <a:ext cx="913933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hk7</a:t>
              </a:r>
            </a:p>
          </p:txBody>
        </p:sp>
      </p:grpSp>
      <p:pic>
        <p:nvPicPr>
          <p:cNvPr id="11273" name="Picture 8" descr="C:\Users\markm\Desktop\WC - Presentations\Country Maps\Hong Ko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029">
            <a:off x="4383088" y="1360885"/>
            <a:ext cx="882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26"/>
          <p:cNvGrpSpPr>
            <a:grpSpLocks/>
          </p:cNvGrpSpPr>
          <p:nvPr/>
        </p:nvGrpSpPr>
        <p:grpSpPr bwMode="auto">
          <a:xfrm>
            <a:off x="4159250" y="1940719"/>
            <a:ext cx="1366838" cy="534591"/>
            <a:chOff x="503541" y="4419600"/>
            <a:chExt cx="2087259" cy="1088571"/>
          </a:xfrm>
        </p:grpSpPr>
        <p:grpSp>
          <p:nvGrpSpPr>
            <p:cNvPr id="11339" name="Group 9"/>
            <p:cNvGrpSpPr>
              <a:grpSpLocks/>
            </p:cNvGrpSpPr>
            <p:nvPr/>
          </p:nvGrpSpPr>
          <p:grpSpPr bwMode="auto">
            <a:xfrm>
              <a:off x="960741" y="4648200"/>
              <a:ext cx="1172859" cy="631371"/>
              <a:chOff x="960741" y="4648200"/>
              <a:chExt cx="1172859" cy="63137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961720" y="4647496"/>
                <a:ext cx="562420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41109" y="4647496"/>
                <a:ext cx="591511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1065961" y="4419600"/>
              <a:ext cx="916357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001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76866" y="5049952"/>
              <a:ext cx="913934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3541" y="5049952"/>
              <a:ext cx="913934" cy="458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hk1</a:t>
              </a:r>
            </a:p>
          </p:txBody>
        </p:sp>
      </p:grpSp>
      <p:grpSp>
        <p:nvGrpSpPr>
          <p:cNvPr id="11275" name="Group 27"/>
          <p:cNvGrpSpPr>
            <a:grpSpLocks/>
          </p:cNvGrpSpPr>
          <p:nvPr/>
        </p:nvGrpSpPr>
        <p:grpSpPr bwMode="auto">
          <a:xfrm>
            <a:off x="3457575" y="2596754"/>
            <a:ext cx="1366838" cy="534590"/>
            <a:chOff x="503541" y="4419600"/>
            <a:chExt cx="2087259" cy="1088571"/>
          </a:xfrm>
        </p:grpSpPr>
        <p:grpSp>
          <p:nvGrpSpPr>
            <p:cNvPr id="11327" name="Group 28"/>
            <p:cNvGrpSpPr>
              <a:grpSpLocks/>
            </p:cNvGrpSpPr>
            <p:nvPr/>
          </p:nvGrpSpPr>
          <p:grpSpPr bwMode="auto">
            <a:xfrm>
              <a:off x="960741" y="4648200"/>
              <a:ext cx="1172859" cy="631371"/>
              <a:chOff x="960741" y="4648200"/>
              <a:chExt cx="1172859" cy="631371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961720" y="4647497"/>
                <a:ext cx="562420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41109" y="4647497"/>
                <a:ext cx="591511" cy="6327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1065961" y="4419600"/>
              <a:ext cx="916357" cy="458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76866" y="5049953"/>
              <a:ext cx="913934" cy="458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541" y="5049953"/>
              <a:ext cx="913934" cy="458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Heiti TC Light"/>
                  <a:cs typeface="Calibri"/>
                </a:rPr>
                <a:t>hk4</a:t>
              </a:r>
            </a:p>
          </p:txBody>
        </p:sp>
      </p:grpSp>
      <p:grpSp>
        <p:nvGrpSpPr>
          <p:cNvPr id="11276" name="Group 24"/>
          <p:cNvGrpSpPr>
            <a:grpSpLocks/>
          </p:cNvGrpSpPr>
          <p:nvPr/>
        </p:nvGrpSpPr>
        <p:grpSpPr bwMode="auto">
          <a:xfrm>
            <a:off x="1949451" y="3261123"/>
            <a:ext cx="1027113" cy="850106"/>
            <a:chOff x="1492064" y="4885821"/>
            <a:chExt cx="1027991" cy="1134102"/>
          </a:xfrm>
        </p:grpSpPr>
        <p:sp>
          <p:nvSpPr>
            <p:cNvPr id="3" name="Curved Down Arrow 2"/>
            <p:cNvSpPr/>
            <p:nvPr/>
          </p:nvSpPr>
          <p:spPr>
            <a:xfrm rot="18419960">
              <a:off x="1427773" y="5701415"/>
              <a:ext cx="382800" cy="254217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84" name="Curved Down Arrow 83"/>
            <p:cNvSpPr/>
            <p:nvPr/>
          </p:nvSpPr>
          <p:spPr>
            <a:xfrm rot="18419960">
              <a:off x="1829754" y="5328146"/>
              <a:ext cx="382799" cy="254217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85" name="Curved Down Arrow 84"/>
            <p:cNvSpPr/>
            <p:nvPr/>
          </p:nvSpPr>
          <p:spPr>
            <a:xfrm rot="18419960">
              <a:off x="2201547" y="4950112"/>
              <a:ext cx="382799" cy="254217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11277" name="Group 19"/>
          <p:cNvGrpSpPr>
            <a:grpSpLocks/>
          </p:cNvGrpSpPr>
          <p:nvPr/>
        </p:nvGrpSpPr>
        <p:grpSpPr bwMode="auto">
          <a:xfrm>
            <a:off x="3079751" y="1922860"/>
            <a:ext cx="1350963" cy="1348978"/>
            <a:chOff x="2622425" y="3102635"/>
            <a:chExt cx="1351038" cy="1797826"/>
          </a:xfrm>
        </p:grpSpPr>
        <p:sp>
          <p:nvSpPr>
            <p:cNvPr id="86" name="Curved Down Arrow 85"/>
            <p:cNvSpPr/>
            <p:nvPr/>
          </p:nvSpPr>
          <p:spPr>
            <a:xfrm rot="18419960">
              <a:off x="2558224" y="4582247"/>
              <a:ext cx="382414" cy="25401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88" name="Curved Down Arrow 87"/>
            <p:cNvSpPr/>
            <p:nvPr/>
          </p:nvSpPr>
          <p:spPr>
            <a:xfrm rot="18419960">
              <a:off x="2927339" y="4022906"/>
              <a:ext cx="384002" cy="25401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89" name="Curved Down Arrow 88"/>
            <p:cNvSpPr/>
            <p:nvPr/>
          </p:nvSpPr>
          <p:spPr>
            <a:xfrm rot="18419960">
              <a:off x="3272639" y="3584159"/>
              <a:ext cx="382415" cy="25401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0" name="Curved Down Arrow 89"/>
            <p:cNvSpPr/>
            <p:nvPr/>
          </p:nvSpPr>
          <p:spPr>
            <a:xfrm rot="18419960">
              <a:off x="3655248" y="3166836"/>
              <a:ext cx="382414" cy="25401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11278" name="Group 18"/>
          <p:cNvGrpSpPr>
            <a:grpSpLocks/>
          </p:cNvGrpSpPr>
          <p:nvPr/>
        </p:nvGrpSpPr>
        <p:grpSpPr bwMode="auto">
          <a:xfrm flipH="1">
            <a:off x="5334001" y="1882379"/>
            <a:ext cx="1616075" cy="1612106"/>
            <a:chOff x="2113658" y="3255035"/>
            <a:chExt cx="2012205" cy="2148896"/>
          </a:xfrm>
        </p:grpSpPr>
        <p:sp>
          <p:nvSpPr>
            <p:cNvPr id="93" name="Curved Down Arrow 92"/>
            <p:cNvSpPr/>
            <p:nvPr/>
          </p:nvSpPr>
          <p:spPr>
            <a:xfrm rot="18419960">
              <a:off x="2049907" y="5085196"/>
              <a:ext cx="382485" cy="25498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4" name="Curved Down Arrow 93"/>
            <p:cNvSpPr/>
            <p:nvPr/>
          </p:nvSpPr>
          <p:spPr>
            <a:xfrm rot="18419960">
              <a:off x="2418744" y="4698744"/>
              <a:ext cx="384072" cy="254985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5" name="Curved Down Arrow 94"/>
            <p:cNvSpPr/>
            <p:nvPr/>
          </p:nvSpPr>
          <p:spPr>
            <a:xfrm rot="18419960">
              <a:off x="2921601" y="4229764"/>
              <a:ext cx="382484" cy="254985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6" name="Curved Down Arrow 95"/>
            <p:cNvSpPr/>
            <p:nvPr/>
          </p:nvSpPr>
          <p:spPr>
            <a:xfrm rot="18419960">
              <a:off x="3424651" y="3737173"/>
              <a:ext cx="382485" cy="25300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7" name="Curved Down Arrow 96"/>
            <p:cNvSpPr/>
            <p:nvPr/>
          </p:nvSpPr>
          <p:spPr>
            <a:xfrm rot="18419960">
              <a:off x="3807129" y="3318785"/>
              <a:ext cx="382484" cy="254985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11279" name="Group 25"/>
          <p:cNvGrpSpPr>
            <a:grpSpLocks/>
          </p:cNvGrpSpPr>
          <p:nvPr/>
        </p:nvGrpSpPr>
        <p:grpSpPr bwMode="auto">
          <a:xfrm>
            <a:off x="7137401" y="3529013"/>
            <a:ext cx="519113" cy="636985"/>
            <a:chOff x="6680626" y="5242806"/>
            <a:chExt cx="518285" cy="849265"/>
          </a:xfrm>
        </p:grpSpPr>
        <p:sp>
          <p:nvSpPr>
            <p:cNvPr id="98" name="Curved Down Arrow 97"/>
            <p:cNvSpPr/>
            <p:nvPr/>
          </p:nvSpPr>
          <p:spPr>
            <a:xfrm rot="3180040" flipH="1">
              <a:off x="6905397" y="5798557"/>
              <a:ext cx="382566" cy="20446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99" name="Curved Down Arrow 98"/>
            <p:cNvSpPr/>
            <p:nvPr/>
          </p:nvSpPr>
          <p:spPr>
            <a:xfrm rot="3180040" flipH="1">
              <a:off x="6591573" y="5331859"/>
              <a:ext cx="382566" cy="20446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667000" y="3253979"/>
            <a:ext cx="131346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Heiti TC Light"/>
                <a:cs typeface="Calibri"/>
              </a:rPr>
              <a:t>AU 2000 BV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940301" y="2596754"/>
            <a:ext cx="135165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Heiti TC Light"/>
                <a:cs typeface="Calibri"/>
              </a:rPr>
              <a:t>TW 4000 BV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261100" y="3869532"/>
            <a:ext cx="128753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en-US" altLang="zh-TW" b="1" dirty="0" smtClean="0">
                <a:latin typeface="Calibri"/>
                <a:ea typeface="Heiti TC Light"/>
                <a:cs typeface="Calibri"/>
              </a:rPr>
              <a:t>SG</a:t>
            </a:r>
            <a:r>
              <a:rPr lang="en-US" altLang="en-US" b="1" dirty="0" smtClean="0">
                <a:latin typeface="Calibri"/>
                <a:ea typeface="Heiti TC Light"/>
                <a:cs typeface="Calibri"/>
              </a:rPr>
              <a:t> 1000 BV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429001" y="2568179"/>
            <a:ext cx="1300356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Heiti TC Light"/>
                <a:cs typeface="Calibri"/>
              </a:rPr>
              <a:t>HK 3000 BV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986214" y="1914525"/>
            <a:ext cx="1646605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Heiti TC Light"/>
                <a:cs typeface="Calibri"/>
              </a:rPr>
              <a:t>5000 / 5000 BV</a:t>
            </a:r>
          </a:p>
        </p:txBody>
      </p:sp>
    </p:spTree>
    <p:extLst>
      <p:ext uri="{BB962C8B-B14F-4D97-AF65-F5344CB8AC3E}">
        <p14:creationId xmlns:p14="http://schemas.microsoft.com/office/powerpoint/2010/main" val="80500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 animBg="1"/>
      <p:bldP spid="91" grpId="0" animBg="1"/>
      <p:bldP spid="92" grpId="0" animBg="1"/>
      <p:bldP spid="100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0638" y="91678"/>
            <a:ext cx="9144000" cy="854869"/>
          </a:xfrm>
        </p:spPr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國際團隊與本地團隊有何不同 </a:t>
            </a:r>
            <a:r>
              <a:rPr lang="en-US" altLang="zh-TW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?</a:t>
            </a:r>
            <a:br>
              <a:rPr lang="en-US" altLang="zh-TW" sz="48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differences between international team and local team</a:t>
            </a:r>
            <a:endParaRPr lang="en-US" altLang="en-US" sz="2800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5288" y="1308100"/>
            <a:ext cx="8424862" cy="32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AU" sz="45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zh-TW" altLang="en-AU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時空不同</a:t>
            </a:r>
            <a:r>
              <a:rPr lang="zh-TW" altLang="en-AU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altLang="zh-TW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en-AU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zh-TW" altLang="en-AU" sz="32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見面不易    互動基礎</a:t>
            </a:r>
            <a:endParaRPr lang="en-US" altLang="zh-TW" sz="32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AU" sz="5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zh-TW" altLang="en-AU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文化不同</a:t>
            </a:r>
            <a:r>
              <a:rPr lang="zh-TW" altLang="en-AU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altLang="zh-TW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zh-TW" altLang="en-AU" sz="47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zh-TW" altLang="en-AU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語言  思想  </a:t>
            </a:r>
            <a:r>
              <a:rPr lang="zh-TW" altLang="en-AU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習慣</a:t>
            </a:r>
            <a:endParaRPr lang="en-US" altLang="zh-TW" sz="36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Different places – hard to meet, interaction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Different cultures – languages, mindsets, habits</a:t>
            </a:r>
            <a:r>
              <a:rPr lang="zh-TW" altLang="en-AU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endParaRPr lang="zh-TW" altLang="en-AU" sz="28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3088" y="123825"/>
            <a:ext cx="8475662" cy="40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zh-CN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國際</a:t>
            </a:r>
            <a:r>
              <a:rPr lang="zh-TW" altLang="en-US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市場</a:t>
            </a:r>
            <a:r>
              <a:rPr lang="zh-TW" altLang="en-AU" sz="4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可</a:t>
            </a:r>
            <a:r>
              <a:rPr lang="zh-TW" altLang="en-AU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行性</a:t>
            </a:r>
            <a:r>
              <a:rPr lang="zh-TW" altLang="en-US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自我</a:t>
            </a:r>
            <a:r>
              <a:rPr lang="zh-TW" altLang="en-AU" sz="4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評估</a:t>
            </a:r>
            <a:endParaRPr lang="en-US" altLang="zh-TW" sz="4400" b="1" dirty="0" smtClean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self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assessment of international business feasibility</a:t>
            </a:r>
            <a:endParaRPr lang="en-AU" altLang="en-US" sz="4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571500" lvl="5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altLang="en-US" sz="36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市場</a:t>
            </a:r>
            <a:r>
              <a:rPr lang="en-AU" altLang="en-US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特性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Market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characteristics</a:t>
            </a:r>
            <a:endParaRPr lang="en-US" sz="28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marL="571500" lvl="5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zh-TW" altLang="en-US" sz="36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en-AU" altLang="en-US" sz="36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實力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strength of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your team</a:t>
            </a:r>
          </a:p>
          <a:p>
            <a:pPr marL="571500" lvl="5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altLang="en-US" sz="3600" b="1" dirty="0" err="1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自己實力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sz="28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strength of </a:t>
            </a:r>
            <a:r>
              <a:rPr lang="en-US" sz="2800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your own</a:t>
            </a:r>
            <a:endParaRPr lang="en-AU" altLang="en-US" sz="36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獨立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作業的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能力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Independent 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ability</a:t>
            </a:r>
            <a:r>
              <a:rPr lang="en-AU" altLang="en-US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-- </a:t>
            </a:r>
            <a:r>
              <a:rPr lang="en-AU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1-1 / HBP / NUOT, B5, ECCT</a:t>
            </a:r>
            <a:r>
              <a:rPr lang="zh-TW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訓練</a:t>
            </a:r>
            <a:r>
              <a:rPr lang="en-AU" altLang="zh-TW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lang="en-AU" altLang="en-US" sz="2000" b="1" dirty="0" err="1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帶組織</a:t>
            </a:r>
            <a:endParaRPr lang="en-AU" altLang="en-US" sz="20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自我調適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能力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Self adjustment 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ability</a:t>
            </a:r>
            <a:r>
              <a:rPr lang="en-AU" altLang="en-US" sz="24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</a:t>
            </a: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- </a:t>
            </a:r>
            <a:r>
              <a:rPr kumimoji="0" lang="zh-CN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距離遠</a:t>
            </a:r>
            <a:r>
              <a:rPr kumimoji="0" lang="en-US" altLang="zh-CN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kumimoji="0" lang="zh-CN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有時差</a:t>
            </a:r>
            <a:r>
              <a:rPr kumimoji="0" lang="en-US" altLang="zh-CN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kumimoji="0" lang="zh-CN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金錢投資大</a:t>
            </a:r>
            <a:r>
              <a:rPr kumimoji="0" lang="en-US" altLang="zh-CN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/</a:t>
            </a:r>
            <a:r>
              <a:rPr kumimoji="0" lang="zh-CN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時間長</a:t>
            </a:r>
            <a:r>
              <a:rPr kumimoji="0" lang="en-US" altLang="zh-CN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kumimoji="0" lang="zh-TW" altLang="en-US" sz="20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初期</a:t>
            </a:r>
            <a:r>
              <a:rPr kumimoji="0" lang="zh-TW" altLang="en-US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無全國聯盟會議</a:t>
            </a:r>
            <a:r>
              <a:rPr kumimoji="0" lang="zh-CN" altLang="en-US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系统</a:t>
            </a:r>
            <a:r>
              <a:rPr kumimoji="0" lang="en-US" altLang="zh-CN" sz="2000" b="1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kumimoji="0" lang="en-US" altLang="zh-CN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Long </a:t>
            </a:r>
            <a:r>
              <a:rPr lang="en-US" altLang="zh-CN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d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istance</a:t>
            </a:r>
            <a:r>
              <a:rPr lang="en-US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dirty="0" smtClean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time different, huge money/time investment, without NMTSS at the beginning</a:t>
            </a:r>
            <a:endParaRPr lang="en-AU" altLang="en-US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zh-TW" altLang="en-US" sz="2400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endParaRPr lang="en-AU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algn="ctr" eaLnBrk="1" hangingPunct="1">
              <a:spcBef>
                <a:spcPts val="800"/>
              </a:spcBef>
            </a:pPr>
            <a:endParaRPr lang="en-AU" altLang="en-US" sz="28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spcBef>
                <a:spcPts val="800"/>
              </a:spcBef>
            </a:pPr>
            <a:r>
              <a:rPr lang="en-AU" altLang="en-US" sz="2400" b="1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		</a:t>
            </a:r>
            <a:r>
              <a:rPr lang="en-AU" altLang="en-US" sz="2400" dirty="0">
                <a:solidFill>
                  <a:srgbClr val="006000"/>
                </a:solidFill>
                <a:latin typeface="Calibri"/>
                <a:ea typeface="Heiti TC Light"/>
                <a:cs typeface="Calibri"/>
              </a:rPr>
              <a:t> </a:t>
            </a:r>
            <a:endParaRPr lang="en-AU" altLang="en-US" sz="2400" b="1" dirty="0">
              <a:solidFill>
                <a:srgbClr val="006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V="1">
            <a:off x="685801" y="-536973"/>
            <a:ext cx="5826125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AU" altLang="en-US" sz="4400" b="1">
                <a:solidFill>
                  <a:srgbClr val="000000"/>
                </a:solidFill>
                <a:ea typeface="SimSun" pitchFamily="2" charset="-122"/>
              </a:rPr>
              <a:t> </a:t>
            </a:r>
            <a:endParaRPr lang="en-US" altLang="en-US" sz="440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eaLnBrk="1" hangingPunct="1"/>
            <a:r>
              <a:rPr lang="en-US" altLang="en-US" sz="4400">
                <a:solidFill>
                  <a:srgbClr val="000000"/>
                </a:solidFill>
                <a:ea typeface="MS Gothic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55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1269</Words>
  <Application>Microsoft Office PowerPoint</Application>
  <PresentationFormat>On-screen Show (16:9)</PresentationFormat>
  <Paragraphs>254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1_Custom Design</vt:lpstr>
      <vt:lpstr>擴展國際市埸 Develop International Business</vt:lpstr>
      <vt:lpstr>  </vt:lpstr>
      <vt:lpstr>Asia Pacific Region 亞太區域</vt:lpstr>
      <vt:lpstr>PowerPoint Presentation</vt:lpstr>
      <vt:lpstr>PowerPoint Presentation</vt:lpstr>
      <vt:lpstr>國際市場的特點 The characteristics of the international business   </vt:lpstr>
      <vt:lpstr>     亞洲BV/IBV一體化的威力! The power of Asia-Pacific Unification  </vt:lpstr>
      <vt:lpstr>國際團隊與本地團隊有何不同 ? The differences between international team and local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擴展國際市埸成功關鍵 The key to success of international business development</vt:lpstr>
      <vt:lpstr> </vt:lpstr>
      <vt:lpstr>PowerPoint Presentation</vt:lpstr>
      <vt:lpstr>PowerPoint Presentation</vt:lpstr>
      <vt:lpstr>台灣 Taiwan</vt:lpstr>
      <vt:lpstr>香港 Hong Kong</vt:lpstr>
      <vt:lpstr>PowerPoint Presentation</vt:lpstr>
      <vt:lpstr>PowerPoint Presentation</vt:lpstr>
      <vt:lpstr>開拓國際市場經歷 Experiences in developing international business</vt:lpstr>
      <vt:lpstr>PowerPoint Presentation</vt:lpstr>
      <vt:lpstr>PowerPoint Presentation</vt:lpstr>
      <vt:lpstr>在亞太區的年會再見 See You at  Annual Conventions in Asia Pacific Region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53</cp:revision>
  <cp:lastPrinted>2015-01-27T21:43:42Z</cp:lastPrinted>
  <dcterms:created xsi:type="dcterms:W3CDTF">2015-01-27T21:30:14Z</dcterms:created>
  <dcterms:modified xsi:type="dcterms:W3CDTF">2015-05-06T04:29:52Z</dcterms:modified>
</cp:coreProperties>
</file>